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2" r:id="rId14"/>
    <p:sldId id="273" r:id="rId15"/>
    <p:sldId id="274" r:id="rId16"/>
    <p:sldId id="270" r:id="rId17"/>
  </p:sldIdLst>
  <p:sldSz cx="9144000" cy="6858000" type="screen4x3"/>
  <p:notesSz cx="7100888" cy="10233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3" autoAdjust="0"/>
    <p:restoredTop sz="94660"/>
  </p:normalViewPr>
  <p:slideViewPr>
    <p:cSldViewPr>
      <p:cViewPr varScale="1">
        <p:scale>
          <a:sx n="69" d="100"/>
          <a:sy n="69" d="100"/>
        </p:scale>
        <p:origin x="-3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356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1"/>
            <a:ext cx="7772400" cy="1737122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6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34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12E90-A19E-47B7-838F-271E8FBA7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DB762-0CF7-4D90-B011-CED89353A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0051" y="244078"/>
            <a:ext cx="2095500" cy="58519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078"/>
            <a:ext cx="6089651" cy="58519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83992-212E-4F01-8DB5-B1EDA9C5B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4078"/>
            <a:ext cx="8386233" cy="14323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1" y="1905000"/>
            <a:ext cx="3901017" cy="41910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2418" y="1905000"/>
            <a:ext cx="3903133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CDA86-730A-4DA4-B19D-917B30F06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4078"/>
            <a:ext cx="8386233" cy="14323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1" y="1905000"/>
            <a:ext cx="3901017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42418" y="1905000"/>
            <a:ext cx="3903133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069AC-B50D-4F7C-83B9-B64974D26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44078"/>
            <a:ext cx="8386233" cy="14323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1" y="1905000"/>
            <a:ext cx="3901017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2418" y="1905000"/>
            <a:ext cx="3903133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912B9-5CBC-4E5D-AC6E-EA827EF28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B4F40-E386-432D-81F3-8741F87B9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08935-147B-4029-8564-DE69C8871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1" y="1905000"/>
            <a:ext cx="390101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42418" y="1905000"/>
            <a:ext cx="39031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BE1EC-E78F-4642-B91F-6BD182C6D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C7C8A-2C4B-4DDC-AED4-28736F09D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E9DBD-ACC0-4DB3-AD51-A0651ED37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DE544-F763-4942-9641-937A6F720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A5619-32E0-4F3E-BC4D-A9A333FE5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AF8F-87A9-45FB-851F-F17D4AACF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53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4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245225"/>
            <a:ext cx="1900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1B04BC0-1270-48C8-A4CD-565C4CB28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54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67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4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6763" cy="133350"/>
          </a:xfrm>
        </p:spPr>
        <p:txBody>
          <a:bodyPr/>
          <a:lstStyle/>
          <a:p>
            <a:pPr eaLnBrk="1" hangingPunct="1">
              <a:defRPr/>
            </a:pPr>
            <a:r>
              <a:rPr lang="uk-UA" sz="4000" dirty="0" smtClean="0"/>
              <a:t>Психологічна служба ліцею</a:t>
            </a:r>
            <a:endParaRPr lang="ru-RU" sz="4000" dirty="0" smtClean="0"/>
          </a:p>
        </p:txBody>
      </p:sp>
      <p:sp>
        <p:nvSpPr>
          <p:cNvPr id="512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292080" y="1196752"/>
            <a:ext cx="4339208" cy="6324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Тут завжди Вас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Підтримають,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Вислухають і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Допоможуть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Клип 6" descr="IMGP9781.JPG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5389984" cy="4042488"/>
          </a:xfrm>
        </p:spPr>
      </p:pic>
      <p:sp>
        <p:nvSpPr>
          <p:cNvPr id="8" name="TextBox 7"/>
          <p:cNvSpPr txBox="1"/>
          <p:nvPr/>
        </p:nvSpPr>
        <p:spPr>
          <a:xfrm>
            <a:off x="971600" y="522920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Практичні психологи НКТЕЛ: </a:t>
            </a:r>
            <a:r>
              <a:rPr lang="uk-UA" sz="3200" dirty="0" err="1" smtClean="0"/>
              <a:t>Хаврієнко</a:t>
            </a:r>
            <a:r>
              <a:rPr lang="uk-UA" sz="3200" dirty="0" smtClean="0"/>
              <a:t> О.Б., </a:t>
            </a:r>
            <a:r>
              <a:rPr lang="uk-UA" sz="3200" dirty="0" err="1" smtClean="0"/>
              <a:t>Гладир</a:t>
            </a:r>
            <a:r>
              <a:rPr lang="uk-UA" sz="3200" dirty="0" smtClean="0"/>
              <a:t> Г.В.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6763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Пріоритетні завдання на кожному віковому етапі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1447800"/>
            <a:ext cx="7931150" cy="464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9-11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класи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–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формування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активної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життєвої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позиції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стимулювання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процесу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самопізнання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допомога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у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виборі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життєвих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цілей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професійне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самовизначення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8" name="Рисунок 7" descr="DSCN7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6952"/>
            <a:ext cx="3456384" cy="2235909"/>
          </a:xfrm>
          <a:prstGeom prst="rect">
            <a:avLst/>
          </a:prstGeom>
        </p:spPr>
      </p:pic>
      <p:pic>
        <p:nvPicPr>
          <p:cNvPr id="9" name="Рисунок 8" descr="IMGP9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284984"/>
            <a:ext cx="2555776" cy="1916832"/>
          </a:xfrm>
          <a:prstGeom prst="rect">
            <a:avLst/>
          </a:prstGeom>
        </p:spPr>
      </p:pic>
      <p:pic>
        <p:nvPicPr>
          <p:cNvPr id="10" name="Рисунок 9" descr="IMGP9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149080"/>
            <a:ext cx="3227851" cy="24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304800"/>
            <a:ext cx="8386763" cy="11271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Робота з батьками</a:t>
            </a: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371600"/>
            <a:ext cx="800735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Просвітницька робота: </a:t>
            </a:r>
            <a:r>
              <a:rPr lang="uk-UA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вист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упи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на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загальних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та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класних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зборах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Конс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ультативна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робота: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групові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та 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індивідуальні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консультації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uk-UA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uk-UA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uk-UA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uk-UA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Зв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’</a:t>
            </a:r>
            <a:r>
              <a:rPr lang="uk-UA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язок</a:t>
            </a: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з потрібними державними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установами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та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спеціалістами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IMGP98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852936"/>
            <a:ext cx="2952328" cy="2214246"/>
          </a:xfrm>
          <a:prstGeom prst="rect">
            <a:avLst/>
          </a:prstGeom>
        </p:spPr>
      </p:pic>
      <p:pic>
        <p:nvPicPr>
          <p:cNvPr id="6" name="Рисунок 5" descr="IMGP97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284984"/>
            <a:ext cx="2304256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6763" cy="8223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/>
            </a:r>
            <a:br>
              <a:rPr lang="uk-UA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uk-UA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Робота з педколективом </a:t>
            </a:r>
            <a:endParaRPr lang="ru-RU" sz="40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762000"/>
            <a:ext cx="8007350" cy="5334000"/>
          </a:xfrm>
        </p:spPr>
        <p:txBody>
          <a:bodyPr/>
          <a:lstStyle/>
          <a:p>
            <a:pPr eaLnBrk="1" hangingPunct="1">
              <a:defRPr/>
            </a:pP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Участь в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засіданнях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методичних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об</a:t>
            </a:r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’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єднань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Участь в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педрадах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нарадах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при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директорові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методичних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радах</a:t>
            </a:r>
          </a:p>
          <a:p>
            <a:pPr eaLnBrk="1" hangingPunct="1">
              <a:defRPr/>
            </a:pP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Психологічний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супровід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атестації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педагогів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</a:p>
          <a:p>
            <a:pPr eaLnBrk="1" hangingPunct="1">
              <a:defRPr/>
            </a:pP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Компетентна допомога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 </a:t>
            </a: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вирішенні проблем</a:t>
            </a:r>
          </a:p>
        </p:txBody>
      </p:sp>
      <p:pic>
        <p:nvPicPr>
          <p:cNvPr id="5" name="Рисунок 4" descr="DSCN47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149080"/>
            <a:ext cx="3275856" cy="2456892"/>
          </a:xfrm>
          <a:prstGeom prst="rect">
            <a:avLst/>
          </a:prstGeom>
        </p:spPr>
      </p:pic>
      <p:pic>
        <p:nvPicPr>
          <p:cNvPr id="6" name="Рисунок 5" descr="Фото28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4149080"/>
            <a:ext cx="3216357" cy="241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/>
            </a:r>
            <a:br>
              <a:rPr lang="ru-RU" sz="3200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Участь в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тренінгах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семінарах</a:t>
            </a: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/>
            </a:r>
            <a:b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/>
            </a:r>
            <a:b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Содержимое 7" descr="DSCN6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3288365" cy="2466274"/>
          </a:xfrm>
        </p:spPr>
      </p:pic>
      <p:pic>
        <p:nvPicPr>
          <p:cNvPr id="9" name="Рисунок 8" descr="DSCN6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268760"/>
            <a:ext cx="3299859" cy="2474894"/>
          </a:xfrm>
          <a:prstGeom prst="rect">
            <a:avLst/>
          </a:prstGeom>
        </p:spPr>
      </p:pic>
      <p:pic>
        <p:nvPicPr>
          <p:cNvPr id="10" name="Рисунок 9" descr="IMGP97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2780928"/>
            <a:ext cx="3360374" cy="2520280"/>
          </a:xfrm>
          <a:prstGeom prst="rect">
            <a:avLst/>
          </a:prstGeom>
        </p:spPr>
      </p:pic>
      <p:pic>
        <p:nvPicPr>
          <p:cNvPr id="11" name="Рисунок 10" descr="IMGP97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509120"/>
            <a:ext cx="2747797" cy="2060848"/>
          </a:xfrm>
          <a:prstGeom prst="rect">
            <a:avLst/>
          </a:prstGeom>
        </p:spPr>
      </p:pic>
      <p:pic>
        <p:nvPicPr>
          <p:cNvPr id="12" name="Рисунок 11" descr="IMGP97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28184" y="4581128"/>
            <a:ext cx="2688299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P96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332656"/>
            <a:ext cx="3567931" cy="2675948"/>
          </a:xfrm>
        </p:spPr>
      </p:pic>
      <p:pic>
        <p:nvPicPr>
          <p:cNvPr id="8" name="Рисунок 7" descr="IMGP9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861048"/>
            <a:ext cx="3635896" cy="2726922"/>
          </a:xfrm>
          <a:prstGeom prst="rect">
            <a:avLst/>
          </a:prstGeom>
        </p:spPr>
      </p:pic>
      <p:pic>
        <p:nvPicPr>
          <p:cNvPr id="9" name="Рисунок 8" descr="IMGP97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3744416" cy="2808312"/>
          </a:xfrm>
          <a:prstGeom prst="rect">
            <a:avLst/>
          </a:prstGeom>
        </p:spPr>
      </p:pic>
      <p:pic>
        <p:nvPicPr>
          <p:cNvPr id="10" name="Рисунок 9" descr="IMGP509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861048"/>
            <a:ext cx="3360373" cy="2520280"/>
          </a:xfrm>
          <a:prstGeom prst="rect">
            <a:avLst/>
          </a:prstGeom>
        </p:spPr>
      </p:pic>
      <p:pic>
        <p:nvPicPr>
          <p:cNvPr id="11" name="Рисунок 10" descr="IMGP5103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5" y="2204864"/>
            <a:ext cx="3395869" cy="2546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P510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2121700" cy="2828933"/>
          </a:xfrm>
          <a:prstGeom prst="rect">
            <a:avLst/>
          </a:prstGeom>
        </p:spPr>
      </p:pic>
      <p:pic>
        <p:nvPicPr>
          <p:cNvPr id="3" name="Рисунок 2" descr="DSCN4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437112"/>
            <a:ext cx="2843807" cy="2132855"/>
          </a:xfrm>
          <a:prstGeom prst="rect">
            <a:avLst/>
          </a:prstGeom>
        </p:spPr>
      </p:pic>
      <p:pic>
        <p:nvPicPr>
          <p:cNvPr id="4" name="Рисунок 3" descr="DSCN47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2276872"/>
            <a:ext cx="2843808" cy="2132856"/>
          </a:xfrm>
          <a:prstGeom prst="rect">
            <a:avLst/>
          </a:prstGeom>
        </p:spPr>
      </p:pic>
      <p:pic>
        <p:nvPicPr>
          <p:cNvPr id="5" name="Рисунок 4" descr="IMGP96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332656"/>
            <a:ext cx="2496278" cy="1872208"/>
          </a:xfrm>
          <a:prstGeom prst="rect">
            <a:avLst/>
          </a:prstGeom>
        </p:spPr>
      </p:pic>
      <p:pic>
        <p:nvPicPr>
          <p:cNvPr id="6" name="Рисунок 5" descr="IMGP96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761148"/>
            <a:ext cx="2315749" cy="1736812"/>
          </a:xfrm>
          <a:prstGeom prst="rect">
            <a:avLst/>
          </a:prstGeom>
        </p:spPr>
      </p:pic>
      <p:pic>
        <p:nvPicPr>
          <p:cNvPr id="7" name="Рисунок 6" descr="IMGP97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2420888"/>
            <a:ext cx="2939819" cy="2204864"/>
          </a:xfrm>
          <a:prstGeom prst="rect">
            <a:avLst/>
          </a:prstGeom>
        </p:spPr>
      </p:pic>
      <p:pic>
        <p:nvPicPr>
          <p:cNvPr id="8" name="Рисунок 7" descr="IMGP972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260648"/>
            <a:ext cx="2627784" cy="1970838"/>
          </a:xfrm>
          <a:prstGeom prst="rect">
            <a:avLst/>
          </a:prstGeom>
        </p:spPr>
      </p:pic>
      <p:pic>
        <p:nvPicPr>
          <p:cNvPr id="9" name="Рисунок 8" descr="IMGP972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88224" y="4797152"/>
            <a:ext cx="226774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64904"/>
            <a:ext cx="132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--=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564904"/>
            <a:ext cx="1885950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===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90872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777777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908720"/>
            <a:ext cx="18097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9" descr="6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514600"/>
            <a:ext cx="25146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0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2564904"/>
            <a:ext cx="143351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4" descr="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60648"/>
            <a:ext cx="14271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6" descr="з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869160"/>
            <a:ext cx="142081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odezhda-dlya-podrostkov-80-lvl-eto-modno-komfortno-i-unikaln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4725144"/>
            <a:ext cx="2845966" cy="1899682"/>
          </a:xfrm>
          <a:prstGeom prst="rect">
            <a:avLst/>
          </a:prstGeom>
        </p:spPr>
      </p:pic>
      <p:pic>
        <p:nvPicPr>
          <p:cNvPr id="15" name="Рисунок 14" descr="shkola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36096" y="4653136"/>
            <a:ext cx="2981488" cy="1484805"/>
          </a:xfrm>
          <a:prstGeom prst="rect">
            <a:avLst/>
          </a:prstGeom>
        </p:spPr>
      </p:pic>
      <p:pic>
        <p:nvPicPr>
          <p:cNvPr id="16" name="Рисунок 15" descr="f5daf2393eb271335177742d351d8d6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067944" y="260648"/>
            <a:ext cx="2769096" cy="1841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8" name="Rectangle 24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uk-UA" b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                           Професійне  кредо</a:t>
            </a:r>
            <a:endParaRPr lang="ru-RU" b="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6172" name="Rectangle 2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48000" y="1600200"/>
            <a:ext cx="5638800" cy="4572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2400" b="1" dirty="0" smtClean="0">
                <a:latin typeface="Monotype Corsiva" pitchFamily="66" charset="0"/>
              </a:rPr>
              <a:t> </a:t>
            </a:r>
            <a:endParaRPr lang="ru-RU" sz="2400" b="1" dirty="0" smtClean="0">
              <a:latin typeface="Monotype Corsiva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b="1" dirty="0" smtClean="0">
              <a:latin typeface="Monotype Corsiva" pitchFamily="66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Візьми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промінь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світла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спрямуй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його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туди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Де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панує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темрява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...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Візьми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усмішку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подаруй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її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тому,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Хто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так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її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потребує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.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Візьми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доброту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яви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її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тому,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хто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сам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Не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вміє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віддавати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.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Візьми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віру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віддай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кожному,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Хто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не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має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її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. 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Візьми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любов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неси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її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всьому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світові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4100" name="Picture 29" descr="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037903">
            <a:off x="838200" y="457200"/>
            <a:ext cx="1905000" cy="1435100"/>
          </a:xfrm>
          <a:noFill/>
        </p:spPr>
      </p:pic>
      <p:pic>
        <p:nvPicPr>
          <p:cNvPr id="4101" name="Picture 30" descr="77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180975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1" descr="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93470">
            <a:off x="1219200" y="2514600"/>
            <a:ext cx="1809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2" descr="9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81293">
            <a:off x="304800" y="3505200"/>
            <a:ext cx="2133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4" descr="-----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91803">
            <a:off x="914400" y="4857750"/>
            <a:ext cx="1828800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Наші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принципи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роботи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:</a:t>
            </a:r>
            <a:br>
              <a:rPr lang="ru-RU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905000"/>
            <a:ext cx="831215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принцип «Не 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нашкодь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!!!»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принцип 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конфеденційності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принцип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індивідуального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підходу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принцип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компетентності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принцип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дотримання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обов'язків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психолога;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принцип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взаємоповаги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принцип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моральності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принцип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взаємодії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психолога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педагогами та батьками;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принцип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професійної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співдружності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.</a:t>
            </a:r>
          </a:p>
        </p:txBody>
      </p:sp>
      <p:pic>
        <p:nvPicPr>
          <p:cNvPr id="5124" name="Picture 4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59193">
            <a:off x="6172200" y="1219200"/>
            <a:ext cx="2571750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sz="3600" dirty="0" smtClean="0">
                <a:latin typeface="Monotype Corsiva" pitchFamily="66" charset="0"/>
              </a:rPr>
              <a:t/>
            </a:r>
            <a:br>
              <a:rPr lang="uk-UA" sz="3600" dirty="0" smtClean="0">
                <a:latin typeface="Monotype Corsiva" pitchFamily="66" charset="0"/>
              </a:rPr>
            </a:b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Тема, над якою працює </a:t>
            </a:r>
            <a:b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</a:br>
            <a:r>
              <a:rPr lang="uk-UA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психологічна служба ліцею:</a:t>
            </a:r>
            <a:r>
              <a:rPr lang="uk-UA" dirty="0" smtClean="0">
                <a:latin typeface="Monotype Corsiva" pitchFamily="66" charset="0"/>
              </a:rPr>
              <a:t/>
            </a:r>
            <a:br>
              <a:rPr lang="uk-UA" dirty="0" smtClean="0">
                <a:latin typeface="Monotype Corsiva" pitchFamily="66" charset="0"/>
              </a:rPr>
            </a:br>
            <a:endParaRPr lang="ru-RU" dirty="0" smtClean="0">
              <a:latin typeface="Monotype Corsiva" pitchFamily="66" charset="0"/>
            </a:endParaRP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524000"/>
            <a:ext cx="3929063" cy="4191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uk-UA" sz="4000" b="1" i="1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uk-UA" sz="4000" b="1" i="1" dirty="0" err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“Психолого-педагогічний</a:t>
            </a:r>
            <a:r>
              <a:rPr lang="uk-UA" sz="4000" b="1" i="1" dirty="0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 супровід формування соціальної компетентності </a:t>
            </a:r>
            <a:r>
              <a:rPr lang="uk-UA" sz="4000" b="1" i="1" dirty="0" err="1" smtClean="0">
                <a:solidFill>
                  <a:srgbClr val="000000"/>
                </a:solidFill>
                <a:effectLst/>
                <a:latin typeface="Monotype Corsiva" pitchFamily="66" charset="0"/>
                <a:cs typeface="Times New Roman" pitchFamily="18" charset="0"/>
              </a:rPr>
              <a:t>ліцеїстів”</a:t>
            </a:r>
            <a:endParaRPr lang="ru-RU" sz="4000" b="1" i="1" dirty="0" smtClean="0">
              <a:solidFill>
                <a:srgbClr val="000000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48" name="Picture 7" descr="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9954861">
            <a:off x="4972050" y="2911475"/>
            <a:ext cx="3276600" cy="25034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uk-UA" sz="4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Пріоритетні напрямки роботи :</a:t>
            </a:r>
            <a:endParaRPr lang="ru-RU" sz="480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524000"/>
            <a:ext cx="8312150" cy="4572000"/>
          </a:xfrm>
        </p:spPr>
        <p:txBody>
          <a:bodyPr/>
          <a:lstStyle/>
          <a:p>
            <a:pPr eaLnBrk="1" hangingPunct="1">
              <a:defRPr/>
            </a:pPr>
            <a:endParaRPr lang="uk-UA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  <a:p>
            <a:pPr eaLnBrk="1" hangingPunct="1">
              <a:defRPr/>
            </a:pPr>
            <a:r>
              <a:rPr lang="uk-UA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Адаптація </a:t>
            </a: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учнів до навчання</a:t>
            </a:r>
          </a:p>
          <a:p>
            <a:pPr eaLnBrk="1" hangingPunct="1">
              <a:defRPr/>
            </a:pPr>
            <a:r>
              <a:rPr lang="uk-UA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Робота з обдарованими дітьми</a:t>
            </a:r>
          </a:p>
          <a:p>
            <a:pPr eaLnBrk="1" hangingPunct="1">
              <a:defRPr/>
            </a:pPr>
            <a:r>
              <a:rPr lang="uk-UA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Робота з дітьми з девіантною поведінкою</a:t>
            </a:r>
          </a:p>
          <a:p>
            <a:pPr eaLnBrk="1" hangingPunct="1">
              <a:defRPr/>
            </a:pPr>
            <a:r>
              <a:rPr lang="uk-UA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Профорієнтаційна робота</a:t>
            </a:r>
          </a:p>
          <a:p>
            <a:pPr eaLnBrk="1" hangingPunct="1">
              <a:defRPr/>
            </a:pPr>
            <a:r>
              <a:rPr lang="uk-UA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Робота з батьками</a:t>
            </a:r>
          </a:p>
          <a:p>
            <a:pPr eaLnBrk="1" hangingPunct="1">
              <a:defRPr/>
            </a:pPr>
            <a:r>
              <a:rPr lang="uk-UA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Робота з педагогічним колективом</a:t>
            </a:r>
          </a:p>
          <a:p>
            <a:pPr eaLnBrk="1" hangingPunct="1">
              <a:defRPr/>
            </a:pPr>
            <a:endParaRPr lang="ru-RU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7358">
            <a:off x="6629400" y="1371600"/>
            <a:ext cx="22098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09165">
            <a:off x="6477000" y="5257800"/>
            <a:ext cx="2286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886200"/>
            <a:ext cx="18288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Основні види діяльності: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1600200"/>
            <a:ext cx="800735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психологічне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просвітництво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як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прилучення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дорослих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дітей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психологічних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знань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психопрофілактика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спрямована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збереження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психологічного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здоров'я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дітей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психологічне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консультування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всіх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учасників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освітнього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процесу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;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психодіагностика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розвитку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дитини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сформованості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певних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психологічних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новоутворень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особистісних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міжособистісних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особливостей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метою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визначення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психологічних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причин, проблем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труднощів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в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навчанні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та 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вихованні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подальша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корекція</a:t>
            </a: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Пріоритетні</a:t>
            </a:r>
            <a:r>
              <a:rPr 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завдання</a:t>
            </a:r>
            <a:r>
              <a:rPr 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на кожному </a:t>
            </a:r>
            <a:r>
              <a:rPr lang="ru-RU" sz="4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віковому</a:t>
            </a:r>
            <a:r>
              <a:rPr lang="ru-RU" sz="4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етапі</a:t>
            </a:r>
            <a:endParaRPr lang="ru-RU" sz="4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8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класи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– 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забезпечення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успішної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адаптації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до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ліцею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розвиток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пізнавальної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активності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здібностей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взаємодії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та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співпраці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.  </a:t>
            </a:r>
          </a:p>
        </p:txBody>
      </p:sp>
      <p:pic>
        <p:nvPicPr>
          <p:cNvPr id="5" name="Рисунок 4" descr="Фото19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501008"/>
            <a:ext cx="3456384" cy="2592288"/>
          </a:xfrm>
          <a:prstGeom prst="rect">
            <a:avLst/>
          </a:prstGeom>
        </p:spPr>
      </p:pic>
      <p:pic>
        <p:nvPicPr>
          <p:cNvPr id="6" name="Рисунок 5" descr="Фото19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29000"/>
            <a:ext cx="3960440" cy="2970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Пріоритетні завдання на кожному віковому етапі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81000" y="1905000"/>
            <a:ext cx="8464550" cy="4191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9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класи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–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забезпечення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спадкоємності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навчання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на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етапі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переходу до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старшої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ланки,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адаптація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учнів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до 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вимог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10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класу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розвиток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творчих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здібностей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навиків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саморегуляції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формування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згуртованого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колективу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.  </a:t>
            </a:r>
          </a:p>
        </p:txBody>
      </p:sp>
      <p:pic>
        <p:nvPicPr>
          <p:cNvPr id="5" name="Рисунок 4" descr="IMGP9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825044"/>
            <a:ext cx="3371867" cy="2528900"/>
          </a:xfrm>
          <a:prstGeom prst="rect">
            <a:avLst/>
          </a:prstGeom>
        </p:spPr>
      </p:pic>
      <p:pic>
        <p:nvPicPr>
          <p:cNvPr id="6" name="Рисунок 5" descr="IMGP97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861048"/>
            <a:ext cx="3312368" cy="2484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6763" cy="1127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Пріоритетні завдання на кожному віковому етапі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600200"/>
            <a:ext cx="8007350" cy="4495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8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класи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–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формування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активного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інтересу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до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внутрішнього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світу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зміцнення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відчуття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власної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гідності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розвиток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здібностей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до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рефлексії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своєї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поведінки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ознайомлення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з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прийомами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самопізнання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,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розвиток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комунікативних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навиків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.  </a:t>
            </a:r>
          </a:p>
        </p:txBody>
      </p:sp>
      <p:pic>
        <p:nvPicPr>
          <p:cNvPr id="6" name="Рисунок 5" descr="DSCN6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221088"/>
            <a:ext cx="3227851" cy="2420888"/>
          </a:xfrm>
          <a:prstGeom prst="rect">
            <a:avLst/>
          </a:prstGeom>
        </p:spPr>
      </p:pic>
      <p:pic>
        <p:nvPicPr>
          <p:cNvPr id="7" name="Рисунок 6" descr="Фото2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221088"/>
            <a:ext cx="3168352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инь+Н.В.">
  <a:themeElements>
    <a:clrScheme name="Трава 3">
      <a:dk1>
        <a:srgbClr val="56925A"/>
      </a:dk1>
      <a:lt1>
        <a:srgbClr val="FFFFFF"/>
      </a:lt1>
      <a:dk2>
        <a:srgbClr val="6FB56D"/>
      </a:dk2>
      <a:lt2>
        <a:srgbClr val="FFFFCC"/>
      </a:lt2>
      <a:accent1>
        <a:srgbClr val="2B877C"/>
      </a:accent1>
      <a:accent2>
        <a:srgbClr val="5A9A5F"/>
      </a:accent2>
      <a:accent3>
        <a:srgbClr val="BBD7BA"/>
      </a:accent3>
      <a:accent4>
        <a:srgbClr val="DADADA"/>
      </a:accent4>
      <a:accent5>
        <a:srgbClr val="ACC3BF"/>
      </a:accent5>
      <a:accent6>
        <a:srgbClr val="518B55"/>
      </a:accent6>
      <a:hlink>
        <a:srgbClr val="99FF33"/>
      </a:hlink>
      <a:folHlink>
        <a:srgbClr val="DDFFBB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Гринь+Н.В..ppt</Template>
  <TotalTime>44</TotalTime>
  <Words>401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Гринь+Н.В.</vt:lpstr>
      <vt:lpstr>Психологічна служба ліцею</vt:lpstr>
      <vt:lpstr>                             Професійне  кредо</vt:lpstr>
      <vt:lpstr>Наші принципи роботи: </vt:lpstr>
      <vt:lpstr> Тема, над якою працює  психологічна служба ліцею: </vt:lpstr>
      <vt:lpstr>Пріоритетні напрямки роботи :</vt:lpstr>
      <vt:lpstr>Основні види діяльності:</vt:lpstr>
      <vt:lpstr>Пріоритетні завдання на кожному віковому етапі</vt:lpstr>
      <vt:lpstr>Пріоритетні завдання на кожному віковому етапі</vt:lpstr>
      <vt:lpstr>Пріоритетні завдання на кожному віковому етапі</vt:lpstr>
      <vt:lpstr>Пріоритетні завдання на кожному віковому етапі</vt:lpstr>
      <vt:lpstr>Робота з батьками</vt:lpstr>
      <vt:lpstr> Робота з педколективом </vt:lpstr>
      <vt:lpstr> Участь в тренінгах  і семінарах  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Психологічна служба ліцею</dc:title>
  <dc:creator>User</dc:creator>
  <cp:lastModifiedBy>User</cp:lastModifiedBy>
  <cp:revision>10</cp:revision>
  <cp:lastPrinted>1601-01-01T00:00:00Z</cp:lastPrinted>
  <dcterms:created xsi:type="dcterms:W3CDTF">2015-06-11T06:12:19Z</dcterms:created>
  <dcterms:modified xsi:type="dcterms:W3CDTF">2015-06-11T11:16:46Z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