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62" r:id="rId8"/>
    <p:sldId id="274" r:id="rId9"/>
    <p:sldId id="276" r:id="rId10"/>
    <p:sldId id="264" r:id="rId11"/>
    <p:sldId id="279" r:id="rId12"/>
    <p:sldId id="277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1723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12935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E37D2CC0-091E-4B64-ABA6-6EE5E16BE0F2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FD3050E3-DF36-40C1-BD14-549D98E77E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A9D7E788-6B2B-41BF-A952-49F85A4CABF8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009F49CF-BDB3-4C04-8242-3B76C3E9BB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5145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7DC6ECA8-E891-48C6-B462-0EAC0FBF3DC5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C6377C1E-4307-42C3-914B-021768B0DD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9869E1DA-7594-46D0-BEBF-A072A361D2AE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E9B5801E-FED3-4D2D-A4BC-58932D2D7D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572008"/>
            <a:ext cx="7135835" cy="1196967"/>
          </a:xfrm>
        </p:spPr>
        <p:txBody>
          <a:bodyPr anchor="t"/>
          <a:lstStyle>
            <a:lvl1pPr algn="l">
              <a:defRPr sz="3600" b="1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13583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5821E066-73AF-4863-BA2E-3C9652C4E589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E5FDFE62-27EA-439F-A377-6AE49025A7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543824" cy="7858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3643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0E4AE8C5-F171-4B74-ADA9-C251A0030C0F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91978EA8-17C0-48D8-B5BC-C9C969C376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615262" cy="7747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7576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576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3" y="1535113"/>
            <a:ext cx="35719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2174875"/>
            <a:ext cx="35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95D8F038-E0B4-4B9A-8BC1-B0AAF861785D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4605D9BE-7806-4F18-9A75-35C49B5BCB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48DB21CC-D065-4974-B849-D27B684E6953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92791917-211A-41F0-8AFB-4B748AC060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B2E0A743-589D-4C26-8FBB-500B21FADDEA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65660168-447C-466F-B290-0E9F1D4BF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44974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34184DD6-00CD-410C-8FD8-BFEC0FC32EDE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1B5C974B-2F07-49F4-BF91-B41A3613E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88F70661-1590-4747-BCD8-CB48AA48BAA3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21B4994F-7C50-4AFB-BD56-9E1E09F9B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000125"/>
            <a:ext cx="7358063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71500" y="1785938"/>
            <a:ext cx="73580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29375"/>
            <a:ext cx="1042988" cy="292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0B050"/>
                </a:solidFill>
                <a:latin typeface="+mn-lt"/>
              </a:defRPr>
            </a:lvl1pPr>
          </a:lstStyle>
          <a:p>
            <a:pPr>
              <a:defRPr/>
            </a:pPr>
            <a:fld id="{3F4C56C2-F5EF-4874-85CD-B55CED0D2C00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00375" y="6429375"/>
            <a:ext cx="3357563" cy="285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B05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8188" y="6429375"/>
            <a:ext cx="642937" cy="285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E48554-85B1-44B1-9737-8DA3BE57DA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rgbClr val="42005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8D6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8D6F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8D6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8D6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8D6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ТАБІР\Табір 2013\РАМКИ\1297236664_spring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1125538"/>
            <a:ext cx="8215369" cy="247491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TriangleInverted">
              <a:avLst>
                <a:gd name="adj" fmla="val 87499"/>
              </a:avLst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Творчий звіт </a:t>
            </a:r>
            <a:br>
              <a:rPr kumimoji="0" lang="uk-UA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 роботу пришкільного профільного табору відпочинку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“ЕВРИКА”</a:t>
            </a: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142976" y="3571875"/>
            <a:ext cx="65722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Chevron">
              <a:avLst>
                <a:gd name="adj" fmla="val 1098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Новокаховському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техніко-економічному ліцеї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img-fotki.yandex.ru/get/5209/annaze63.182/0_5693c_97928f99_XL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571480"/>
            <a:ext cx="942978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F:\ТАБІР\Табір 2013\РАМКИ\1297236664_spring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12" descr="D:\Учитель\Мои документы\фото\DSCN1834.JPG"/>
          <p:cNvPicPr>
            <a:picLocks noChangeAspect="1" noChangeArrowheads="1"/>
          </p:cNvPicPr>
          <p:nvPr/>
        </p:nvPicPr>
        <p:blipFill>
          <a:blip r:embed="rId3" cstate="print"/>
          <a:srcRect l="37038" r="17287" b="16057"/>
          <a:stretch>
            <a:fillRect/>
          </a:stretch>
        </p:blipFill>
        <p:spPr bwMode="auto">
          <a:xfrm rot="578902">
            <a:off x="2215412" y="195734"/>
            <a:ext cx="2643206" cy="36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13" descr="D:\Учитель\Мои документы\фото\DSCN1839.JPG"/>
          <p:cNvPicPr>
            <a:picLocks noChangeAspect="1" noChangeArrowheads="1"/>
          </p:cNvPicPr>
          <p:nvPr/>
        </p:nvPicPr>
        <p:blipFill>
          <a:blip r:embed="rId4" cstate="print"/>
          <a:srcRect l="16052" t="13167" r="11114" b="11119"/>
          <a:stretch>
            <a:fillRect/>
          </a:stretch>
        </p:blipFill>
        <p:spPr bwMode="auto">
          <a:xfrm>
            <a:off x="5214942" y="785794"/>
            <a:ext cx="3428992" cy="267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" name="Picture 12" descr="D:\Учитель\Мои документы\фото\DSCN1834.JPG"/>
          <p:cNvPicPr>
            <a:picLocks noChangeAspect="1" noChangeArrowheads="1"/>
          </p:cNvPicPr>
          <p:nvPr/>
        </p:nvPicPr>
        <p:blipFill>
          <a:blip r:embed="rId5" cstate="print"/>
          <a:srcRect l="37038" r="17287" b="16057"/>
          <a:stretch>
            <a:fillRect/>
          </a:stretch>
        </p:blipFill>
        <p:spPr bwMode="auto">
          <a:xfrm rot="21021098" flipH="1">
            <a:off x="259914" y="320351"/>
            <a:ext cx="2396945" cy="330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8" name="Picture 18" descr="D:\Учитель\Мои документы\фото\IMAG0634.jpg"/>
          <p:cNvPicPr>
            <a:picLocks noChangeAspect="1" noChangeArrowheads="1"/>
          </p:cNvPicPr>
          <p:nvPr/>
        </p:nvPicPr>
        <p:blipFill>
          <a:blip r:embed="rId6" cstate="print"/>
          <a:srcRect l="4462" t="9875" r="3365" b="14411"/>
          <a:stretch>
            <a:fillRect/>
          </a:stretch>
        </p:blipFill>
        <p:spPr bwMode="auto">
          <a:xfrm rot="290711">
            <a:off x="79225" y="2835134"/>
            <a:ext cx="29382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Содержимое 8" descr="http://cs408328.vk.me/v408328000/f14/GRHespFAIDg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94338">
            <a:off x="5500694" y="4071942"/>
            <a:ext cx="3400423" cy="253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10" descr="http://cs408328.vk.me/v408328000/fbf/skemU0BPWfE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5619">
            <a:off x="2283019" y="4374355"/>
            <a:ext cx="3257547" cy="238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3108" y="2500306"/>
            <a:ext cx="5715040" cy="1928826"/>
          </a:xfrm>
          <a:prstGeom prst="rect">
            <a:avLst/>
          </a:prstGeom>
        </p:spPr>
        <p:txBody>
          <a:bodyPr wrap="none">
            <a:prstTxWarp prst="textInflateTop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Конкурс малюнків на асфальті, екібан</a:t>
            </a:r>
            <a:endParaRPr lang="ru-RU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ТАБІР\Табір 2013\РАМКИ\1297236664_spring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7" descr="D:\Учитель\Мои документы\фото\IMAG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8135" flipH="1">
            <a:off x="312669" y="3825392"/>
            <a:ext cx="1696772" cy="254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D:\Учитель\Мои документы\фото\IMAG0625.jpg"/>
          <p:cNvPicPr>
            <a:picLocks noChangeAspect="1" noChangeArrowheads="1"/>
          </p:cNvPicPr>
          <p:nvPr/>
        </p:nvPicPr>
        <p:blipFill>
          <a:blip r:embed="rId4" cstate="print"/>
          <a:srcRect l="3365" t="4938" r="8851" b="6181"/>
          <a:stretch>
            <a:fillRect/>
          </a:stretch>
        </p:blipFill>
        <p:spPr bwMode="auto">
          <a:xfrm rot="189484">
            <a:off x="5777293" y="2237528"/>
            <a:ext cx="3492525" cy="23574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15" descr="D:\Учитель\Мои документы\фото\IMAG0620.jpg"/>
          <p:cNvPicPr>
            <a:picLocks noChangeAspect="1" noChangeArrowheads="1"/>
          </p:cNvPicPr>
          <p:nvPr/>
        </p:nvPicPr>
        <p:blipFill>
          <a:blip r:embed="rId5" cstate="print"/>
          <a:srcRect r="15435" b="4535"/>
          <a:stretch>
            <a:fillRect/>
          </a:stretch>
        </p:blipFill>
        <p:spPr bwMode="auto">
          <a:xfrm rot="327241">
            <a:off x="6427538" y="334722"/>
            <a:ext cx="2628403" cy="197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7" descr="D:\Учитель\Мои документы\фото\IMAG0628.jpg"/>
          <p:cNvPicPr>
            <a:picLocks noChangeAspect="1" noChangeArrowheads="1"/>
          </p:cNvPicPr>
          <p:nvPr/>
        </p:nvPicPr>
        <p:blipFill>
          <a:blip r:embed="rId6" cstate="print"/>
          <a:srcRect l="1901" r="6843"/>
          <a:stretch>
            <a:fillRect/>
          </a:stretch>
        </p:blipFill>
        <p:spPr bwMode="auto">
          <a:xfrm>
            <a:off x="2357422" y="500042"/>
            <a:ext cx="3429024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5786" y="2000240"/>
            <a:ext cx="4643470" cy="1970616"/>
          </a:xfrm>
          <a:prstGeom prst="rect">
            <a:avLst/>
          </a:prstGeom>
        </p:spPr>
        <p:txBody>
          <a:bodyPr wrap="none">
            <a:prstTxWarp prst="textCurveDown">
              <a:avLst>
                <a:gd name="adj" fmla="val 54525"/>
              </a:avLst>
            </a:prstTxWarp>
            <a:spAutoFit/>
          </a:bodyPr>
          <a:lstStyle/>
          <a:p>
            <a:pPr algn="ctr"/>
            <a:r>
              <a:rPr lang="uk-UA" dirty="0" smtClean="0"/>
              <a:t>Конкурс скульптур на піску</a:t>
            </a:r>
            <a:endParaRPr lang="ru-RU" dirty="0"/>
          </a:p>
        </p:txBody>
      </p:sp>
      <p:pic>
        <p:nvPicPr>
          <p:cNvPr id="6" name="Picture 14" descr="D:\Учитель\Мои документы\фото\IMAG0619.jpg"/>
          <p:cNvPicPr>
            <a:picLocks noChangeAspect="1" noChangeArrowheads="1"/>
          </p:cNvPicPr>
          <p:nvPr/>
        </p:nvPicPr>
        <p:blipFill>
          <a:blip r:embed="rId7" cstate="print"/>
          <a:srcRect t="4938" r="3365"/>
          <a:stretch>
            <a:fillRect/>
          </a:stretch>
        </p:blipFill>
        <p:spPr bwMode="auto">
          <a:xfrm rot="21431713">
            <a:off x="2286109" y="3708004"/>
            <a:ext cx="4635044" cy="30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F:\ТАБІР\Табір 2013\РАМКИ\1297236664_spring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 descr="\\M23\фото\Фото Табір 2013\Изображение 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387" y="0"/>
            <a:ext cx="3757613" cy="28182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2" descr="\\M23\фото\Фото Табір 2013\Изображение 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786190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M23\фото\Фото Табір 2013\Изображение 3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3757613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785918" y="2714620"/>
            <a:ext cx="6286544" cy="1643074"/>
          </a:xfrm>
          <a:prstGeom prst="rect">
            <a:avLst/>
          </a:prstGeom>
        </p:spPr>
        <p:txBody>
          <a:bodyPr wrap="none">
            <a:prstTxWarp prst="textFadeLeft">
              <a:avLst>
                <a:gd name="adj" fmla="val 40182"/>
              </a:avLst>
            </a:prstTxWarp>
            <a:spAutoFit/>
          </a:bodyPr>
          <a:lstStyle/>
          <a:p>
            <a:pPr algn="ctr"/>
            <a:r>
              <a:rPr lang="uk-UA" dirty="0" smtClean="0"/>
              <a:t>Робота в секціях</a:t>
            </a:r>
            <a:endParaRPr lang="ru-RU" dirty="0"/>
          </a:p>
        </p:txBody>
      </p:sp>
      <p:pic>
        <p:nvPicPr>
          <p:cNvPr id="15" name="Picture 4" descr="http://stihoff.ucoz.ru/_ph/157/2/4092787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193580">
            <a:off x="6912205" y="4987424"/>
            <a:ext cx="2050581" cy="189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ТАБІР\Табір 2013\РАМКИ\1297236664_spring-fram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3441"/>
          </a:xfrm>
          <a:prstGeom prst="rect">
            <a:avLst/>
          </a:prstGeom>
          <a:noFill/>
        </p:spPr>
      </p:pic>
      <p:pic>
        <p:nvPicPr>
          <p:cNvPr id="6" name="Содержимое 12" descr="http://cs313226.vk.me/v313226000/23bf/S9Elpgcp85M.jpg"/>
          <p:cNvPicPr>
            <a:picLocks/>
          </p:cNvPicPr>
          <p:nvPr/>
        </p:nvPicPr>
        <p:blipFill>
          <a:blip r:embed="rId3"/>
          <a:srcRect l="11034" t="7731" r="9494" b="6549"/>
          <a:stretch>
            <a:fillRect/>
          </a:stretch>
        </p:blipFill>
        <p:spPr bwMode="auto">
          <a:xfrm rot="5128037">
            <a:off x="-171525" y="376495"/>
            <a:ext cx="2986256" cy="2414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3" descr="http://cs313226.vk.me/v313226000/2473/U2fsAT-WMM8.jpg"/>
          <p:cNvPicPr>
            <a:picLocks/>
          </p:cNvPicPr>
          <p:nvPr/>
        </p:nvPicPr>
        <p:blipFill>
          <a:blip r:embed="rId4"/>
          <a:srcRect l="1961" t="13180" r="13725"/>
          <a:stretch>
            <a:fillRect/>
          </a:stretch>
        </p:blipFill>
        <p:spPr bwMode="auto">
          <a:xfrm>
            <a:off x="0" y="4143380"/>
            <a:ext cx="3071834" cy="237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Учитель\Мои документы\фото\DSCN17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0688" y="0"/>
            <a:ext cx="3643312" cy="273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3" descr="D:\Учитель\Мои документы\фото\IMAG0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6387" y="3357562"/>
            <a:ext cx="375761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Рисунок 9" descr="http://cs313226.vk.me/v313226000/247c/x17vaQJ5xrQ.jpg"/>
          <p:cNvPicPr/>
          <p:nvPr/>
        </p:nvPicPr>
        <p:blipFill>
          <a:blip r:embed="rId7"/>
          <a:srcRect r="15305"/>
          <a:stretch>
            <a:fillRect/>
          </a:stretch>
        </p:blipFill>
        <p:spPr bwMode="auto">
          <a:xfrm>
            <a:off x="2143108" y="500042"/>
            <a:ext cx="3786214" cy="308491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Содержимое 10" descr="http://cs313226.vk.me/v313226000/234a/6yhF5WqZmaQ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3500438"/>
            <a:ext cx="3757613" cy="28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143636" y="3429000"/>
            <a:ext cx="2629872" cy="57150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День журналістики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00504"/>
            <a:ext cx="2613408" cy="64294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Вітаємо  іменинників</a:t>
            </a:r>
            <a:endParaRPr lang="ru-RU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5786454"/>
            <a:ext cx="1854548" cy="583646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uk-UA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Флешмоб</a:t>
            </a:r>
            <a:r>
              <a:rPr lang="uk-UA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714620"/>
            <a:ext cx="3993374" cy="1077456"/>
          </a:xfrm>
          <a:prstGeom prst="rect">
            <a:avLst/>
          </a:prstGeom>
        </p:spPr>
        <p:txBody>
          <a:bodyPr wrap="none">
            <a:prstTxWarp prst="textCurveDown">
              <a:avLst/>
            </a:prstTxWarp>
            <a:spAutoFit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Конкурс  </a:t>
            </a:r>
            <a:r>
              <a:rPr lang="uk-UA" dirty="0" err="1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“Жах</a:t>
            </a:r>
            <a:r>
              <a:rPr lang="uk-UA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від </a:t>
            </a:r>
            <a:r>
              <a:rPr lang="uk-UA" dirty="0" err="1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Кутюр”</a:t>
            </a:r>
            <a:endParaRPr lang="uk-UA" dirty="0" smtClean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2357430"/>
            <a:ext cx="2500330" cy="583646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21237801"/>
              </a:avLst>
            </a:prstTxWarp>
            <a:spAutoFit/>
          </a:bodyPr>
          <a:lstStyle/>
          <a:p>
            <a:pPr algn="ctr"/>
            <a:r>
              <a:rPr lang="uk-UA" b="1" dirty="0" smtClean="0"/>
              <a:t>Караоке в ліцеї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F:\ТАБІР\Табір 2013\РАМКИ\1297236664_spring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42910" y="428604"/>
            <a:ext cx="4515463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929190" y="3500438"/>
            <a:ext cx="4000528" cy="1714512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963482"/>
              </a:avLst>
            </a:prstTxWarp>
            <a:spAutoFit/>
          </a:bodyPr>
          <a:lstStyle/>
          <a:p>
            <a:pPr algn="ctr"/>
            <a:r>
              <a:rPr lang="uk-UA" sz="2000" b="1" dirty="0" smtClean="0"/>
              <a:t>Стаття про екскурсію </a:t>
            </a:r>
          </a:p>
          <a:p>
            <a:pPr algn="ctr"/>
            <a:r>
              <a:rPr lang="uk-UA" sz="2000" b="1" dirty="0" smtClean="0"/>
              <a:t>ліцеїстів до юнацької</a:t>
            </a:r>
          </a:p>
          <a:p>
            <a:pPr algn="ctr"/>
            <a:r>
              <a:rPr lang="uk-UA" sz="2000" b="1" dirty="0" smtClean="0"/>
              <a:t> бібліотеки </a:t>
            </a:r>
          </a:p>
          <a:p>
            <a:pPr algn="ctr"/>
            <a:r>
              <a:rPr lang="uk-UA" sz="2000" b="1" dirty="0" smtClean="0"/>
              <a:t>в газеті </a:t>
            </a:r>
            <a:r>
              <a:rPr lang="uk-UA" sz="2000" b="1" dirty="0" err="1" smtClean="0"/>
              <a:t>“Ключі”</a:t>
            </a:r>
            <a:endParaRPr lang="ru-RU" sz="2000" b="1" dirty="0"/>
          </a:p>
        </p:txBody>
      </p:sp>
      <p:pic>
        <p:nvPicPr>
          <p:cNvPr id="10" name="Picture 4" descr="http://img-fotki.yandex.ru/get/5209/annaze63.182/0_5693c_97928f99_XL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00042"/>
            <a:ext cx="4057032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ТАБІР\Табір 2013\РАМКИ\1297236664_spring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08"/>
            <a:ext cx="9144000" cy="683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0125" y="1125538"/>
            <a:ext cx="6858023" cy="247491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371600" y="3571875"/>
            <a:ext cx="61293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mg01.chitalnya.ru/upload2/264/1190808359533548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14480" y="1142984"/>
            <a:ext cx="4786346" cy="550072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1538" y="2000240"/>
            <a:ext cx="5643602" cy="2739211"/>
          </a:xfrm>
          <a:prstGeom prst="rect">
            <a:avLst/>
          </a:prstGeom>
        </p:spPr>
        <p:txBody>
          <a:bodyPr wrap="square">
            <a:prstTxWarp prst="textCascadeDown">
              <a:avLst>
                <a:gd name="adj" fmla="val 69356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Arial" charset="0"/>
              <a:buNone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>
              <a:buFont typeface="Arial" charset="0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рудовані</a:t>
            </a:r>
          </a:p>
          <a:p>
            <a:pPr>
              <a:buFont typeface="Arial" charset="0"/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инахідливі</a:t>
            </a:r>
          </a:p>
          <a:p>
            <a:pPr>
              <a:buFont typeface="Arial" charset="0"/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озумні </a:t>
            </a:r>
          </a:p>
          <a:p>
            <a:pPr>
              <a:buFont typeface="Arial" charset="0"/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нтелігентні</a:t>
            </a:r>
          </a:p>
          <a:p>
            <a:pPr>
              <a:buFont typeface="Arial" charset="0"/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реативні</a:t>
            </a:r>
          </a:p>
          <a:p>
            <a:pPr>
              <a:buFont typeface="Arial" charset="0"/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ктивні  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cs408328.vk.me/v408328604/1592/VEod0cq-KR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083493">
            <a:off x="-385613" y="3953605"/>
            <a:ext cx="4357686" cy="281224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43042" y="1071546"/>
            <a:ext cx="5786478" cy="1285884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Девіз табору: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cs408328.vk.me/v408328000/12d9/JLn7SuKrPuE.jpg"/>
          <p:cNvPicPr/>
          <p:nvPr/>
        </p:nvPicPr>
        <p:blipFill>
          <a:blip r:embed="rId5"/>
          <a:srcRect l="7907" t="15644" r="12858" b="23073"/>
          <a:stretch>
            <a:fillRect/>
          </a:stretch>
        </p:blipFill>
        <p:spPr bwMode="auto">
          <a:xfrm>
            <a:off x="6215074" y="1857364"/>
            <a:ext cx="2643238" cy="22145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6388" name="Picture 4" descr="http://stihoff.ucoz.ru/_ph/157/2/4092787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518225">
            <a:off x="6458513" y="123299"/>
            <a:ext cx="171450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ТАБІР\Табір 2013\РАМКИ\1297236664_spring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0125" y="1125538"/>
            <a:ext cx="6858023" cy="247491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371600" y="3571875"/>
            <a:ext cx="61293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428604"/>
            <a:ext cx="6000792" cy="1285884"/>
          </a:xfrm>
          <a:prstGeom prst="rect">
            <a:avLst/>
          </a:prstGeom>
        </p:spPr>
        <p:txBody>
          <a:bodyPr wrap="square">
            <a:prstTxWarp prst="textFadeLeft">
              <a:avLst/>
            </a:prstTxWarp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дня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428736"/>
            <a:ext cx="84296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u="sng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uk-UA" sz="2200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2200" b="1" i="1" u="sng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Режимний момент</a:t>
            </a:r>
            <a:endParaRPr lang="ru-RU" sz="2200" b="1" i="1" u="sng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7:45 – 8:00        Інструктивно-методична нарада працівників                        табору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8:00 – 8:15        Прийом дітей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8:15 – 8:30        Ранкова зарядка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8:30 – 9:10        Сніданок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9:10 – 9:25        Організаційна лінійка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9:25 – 10:00     Екологічні заходи та впорядкування території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10:10 – 11:30    Робота в секціях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11:30 – 12:30    Робота в загонах, підготовка до </a:t>
            </a:r>
            <a:r>
              <a:rPr lang="uk-UA" sz="2200" b="1" i="1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загальнотабірного</a:t>
            </a: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заходу 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12:30 – 13:30    </a:t>
            </a:r>
            <a:r>
              <a:rPr lang="uk-UA" sz="2200" b="1" i="1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Загальнотабірний</a:t>
            </a: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захід 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13:30 – 14:00    Обід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14:10 – 14:20    Підсумкова лінійка. Повернення додому.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ТАБІР\Табір 2013\РАМКИ\1297236664_spring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0125" y="1125538"/>
            <a:ext cx="6858023" cy="247491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371600" y="3571875"/>
            <a:ext cx="61293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285728"/>
            <a:ext cx="4429156" cy="1143008"/>
          </a:xfrm>
          <a:prstGeom prst="rect">
            <a:avLst/>
          </a:prstGeom>
        </p:spPr>
        <p:txBody>
          <a:bodyPr wrap="square">
            <a:prstTxWarp prst="textFadeRight">
              <a:avLst/>
            </a:prstTxWarp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Наші загони: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785926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 загін </a:t>
            </a:r>
            <a:r>
              <a:rPr lang="uk-UA" sz="2800" b="1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“Кнопочки”</a:t>
            </a:r>
            <a:r>
              <a:rPr lang="uk-UA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Девіз: </a:t>
            </a:r>
            <a:r>
              <a:rPr lang="uk-UA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uk-UA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лучшие</a:t>
            </a:r>
            <a:r>
              <a:rPr lang="uk-UA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друзья</a:t>
            </a:r>
            <a:r>
              <a:rPr lang="uk-UA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charset="0"/>
              <a:buNone/>
            </a:pPr>
            <a:r>
              <a:rPr lang="uk-UA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Надежная</a:t>
            </a:r>
            <a:r>
              <a:rPr lang="uk-UA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команда,</a:t>
            </a:r>
          </a:p>
          <a:p>
            <a:pPr>
              <a:buFont typeface="Arial" charset="0"/>
              <a:buNone/>
            </a:pPr>
            <a:r>
              <a:rPr lang="uk-UA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Нас </a:t>
            </a:r>
            <a:r>
              <a:rPr lang="uk-UA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победить</a:t>
            </a:r>
            <a:r>
              <a:rPr lang="uk-UA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uk-UA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charset="0"/>
              <a:buNone/>
            </a:pPr>
            <a:r>
              <a:rPr lang="uk-UA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Бояться нас не </a:t>
            </a:r>
            <a:r>
              <a:rPr lang="uk-UA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uk-UA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uk-UA" sz="2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ІІ загін </a:t>
            </a:r>
            <a:r>
              <a:rPr lang="uk-UA" sz="2800" b="1" i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“Веснушки”</a:t>
            </a:r>
            <a:r>
              <a:rPr lang="uk-UA" sz="2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Девіз: </a:t>
            </a:r>
            <a:r>
              <a:rPr lang="uk-UA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Солнца</a:t>
            </a:r>
            <a:r>
              <a:rPr lang="uk-UA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лучик</a:t>
            </a:r>
            <a:r>
              <a:rPr lang="uk-UA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любит</a:t>
            </a:r>
            <a:r>
              <a:rPr lang="uk-UA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нас,</a:t>
            </a:r>
          </a:p>
          <a:p>
            <a:pPr algn="r">
              <a:buFont typeface="Arial" charset="0"/>
              <a:buNone/>
            </a:pPr>
            <a:r>
              <a:rPr lang="uk-UA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uk-UA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веснушки</a:t>
            </a:r>
            <a:r>
              <a:rPr lang="uk-UA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супер-клас</a:t>
            </a:r>
            <a:endParaRPr lang="ru-RU" sz="2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D:\Учитель\Мои документы\фото\DSCN1808.JPG"/>
          <p:cNvPicPr>
            <a:picLocks noChangeAspect="1" noChangeArrowheads="1"/>
          </p:cNvPicPr>
          <p:nvPr/>
        </p:nvPicPr>
        <p:blipFill>
          <a:blip r:embed="rId3" cstate="print"/>
          <a:srcRect t="9875" b="6181"/>
          <a:stretch>
            <a:fillRect/>
          </a:stretch>
        </p:blipFill>
        <p:spPr bwMode="auto">
          <a:xfrm>
            <a:off x="4786314" y="1357298"/>
            <a:ext cx="38579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Picture 5" descr="\\M23\фото\Фото Табір 2013\Изображение 405.jpg"/>
          <p:cNvPicPr>
            <a:picLocks noChangeAspect="1" noChangeArrowheads="1"/>
          </p:cNvPicPr>
          <p:nvPr/>
        </p:nvPicPr>
        <p:blipFill>
          <a:blip r:embed="rId4" cstate="print"/>
          <a:srcRect r="3922"/>
          <a:stretch>
            <a:fillRect/>
          </a:stretch>
        </p:blipFill>
        <p:spPr bwMode="auto">
          <a:xfrm>
            <a:off x="214282" y="4000504"/>
            <a:ext cx="3643306" cy="23574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ТАБІР\Табір 2013\РАМКИ\1297236664_spring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0125" y="1125538"/>
            <a:ext cx="6858023" cy="247491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371600" y="3571875"/>
            <a:ext cx="61293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571480"/>
            <a:ext cx="6858048" cy="1357322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10392"/>
              </a:avLst>
            </a:prstTxWarp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Профіль табору:</a:t>
            </a:r>
            <a:b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науково-відпочинковий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000238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Під час відпочинку в таборі діти, окрім розваг та</a:t>
            </a:r>
          </a:p>
          <a:p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відпочинку, займалися написанням рефератів. 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Це є першим кроком до написання наукових робіт та проведення повноцінних наукових досліджень. 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 час підготовки до захисту робіт діти ознайомилися з основними правилами створення, планування та оформлення рефератів.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13-14 червня відбувся захист рефератів за напрямками: фізико-математичний, мовно-літературний, суспільно-гуманітарний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uk-UA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біолого-хімічний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av.li.ru/902/2901902_108367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06312">
            <a:off x="568750" y="145020"/>
            <a:ext cx="1428750" cy="1390651"/>
          </a:xfrm>
          <a:prstGeom prst="rect">
            <a:avLst/>
          </a:prstGeom>
          <a:noFill/>
        </p:spPr>
      </p:pic>
      <p:pic>
        <p:nvPicPr>
          <p:cNvPr id="11" name="Picture 2" descr="http://av.li.ru/902/2901902_108367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2443">
            <a:off x="7127258" y="4683219"/>
            <a:ext cx="2100462" cy="2044451"/>
          </a:xfrm>
          <a:prstGeom prst="rect">
            <a:avLst/>
          </a:prstGeom>
          <a:noFill/>
        </p:spPr>
      </p:pic>
      <p:pic>
        <p:nvPicPr>
          <p:cNvPr id="13" name="Picture 4" descr="http://stihoff.ucoz.ru/_ph/157/2/40927870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518225">
            <a:off x="6601390" y="123298"/>
            <a:ext cx="171450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71500" y="1785938"/>
            <a:ext cx="73580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Задоволення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освітніх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потреб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учнів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внутрішніх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зв’язків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адміністрацією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педагогічним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колективом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ліцею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Добровільність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Стиль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управління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D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демократичний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8D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23900" y="1152525"/>
            <a:ext cx="7358063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Основні засади профільного табору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F:\ТАБІР\Табір 2013\РАМКИ\1297236664_spring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42"/>
            <a:ext cx="9144000" cy="689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07950" y="1341438"/>
            <a:ext cx="84248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Добровільність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– всі групи формуються за бажанням ліцеїстів;</a:t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Пріоритетність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– виявляється у врахуванні власних потреб і запитів учня;</a:t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Неперервність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– «Еврика» є підготовкою до роботи в науковому учнівському товаристві «Еврика» і навчанні в Малій академії наук учнівської молоді.</a:t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Доцільність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– особистісно-орієнтований підхід задля досягнення мети. Передбачені зустрічі з науковцями.</a:t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Перспективність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– самовизначення і профорієнтаційний аспект роботи школи, </a:t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– партнерські стосунки між суб’єктами навчання.</a:t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Самореалізація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– організація навчання таким чином, щоб кожен з учасників літньої школи мав якомога більше можливостей як для творчої самореалізації, так і для подальшого саморозвитку, самоосвіти і самовдосконалення.</a:t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Нестандартність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– оригінальність та своєрідність методик, що застосовуються при  проведенні занять.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2910" y="214290"/>
            <a:ext cx="735806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InflateTo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Принципи роботи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F:\ТАБІР\Табір 2013\РАМКИ\1297236664_spring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4" descr="D:\Учитель\Мои документы\фото\DSCN1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0042">
            <a:off x="3101318" y="4230115"/>
            <a:ext cx="3181000" cy="23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Picture 5" descr="D:\Учитель\Мои документы\фото\DSCN1798.JPG"/>
          <p:cNvPicPr>
            <a:picLocks noChangeAspect="1" noChangeArrowheads="1"/>
          </p:cNvPicPr>
          <p:nvPr/>
        </p:nvPicPr>
        <p:blipFill>
          <a:blip r:embed="rId4" cstate="print"/>
          <a:srcRect r="22526" b="16057"/>
          <a:stretch>
            <a:fillRect/>
          </a:stretch>
        </p:blipFill>
        <p:spPr bwMode="auto">
          <a:xfrm rot="21256415">
            <a:off x="6254009" y="4361698"/>
            <a:ext cx="29010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2" descr="D:\Учитель\Мои документы\фото\DSCN1791.JPG"/>
          <p:cNvPicPr>
            <a:picLocks noChangeAspect="1" noChangeArrowheads="1"/>
          </p:cNvPicPr>
          <p:nvPr/>
        </p:nvPicPr>
        <p:blipFill>
          <a:blip r:embed="rId5" cstate="print"/>
          <a:srcRect l="13583" t="24689" b="11119"/>
          <a:stretch>
            <a:fillRect/>
          </a:stretch>
        </p:blipFill>
        <p:spPr bwMode="auto">
          <a:xfrm rot="412541">
            <a:off x="5894508" y="2180036"/>
            <a:ext cx="31324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Picture 3" descr="D:\Учитель\Мои документы\фото\DSCN1801.JPG"/>
          <p:cNvPicPr>
            <a:picLocks noChangeAspect="1" noChangeArrowheads="1"/>
          </p:cNvPicPr>
          <p:nvPr/>
        </p:nvPicPr>
        <p:blipFill>
          <a:blip r:embed="rId6" cstate="print"/>
          <a:srcRect l="23459" r="19756" b="12765"/>
          <a:stretch>
            <a:fillRect/>
          </a:stretch>
        </p:blipFill>
        <p:spPr bwMode="auto">
          <a:xfrm rot="21389604">
            <a:off x="2730367" y="1718052"/>
            <a:ext cx="25421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71636" cy="1421957"/>
          </a:xfrm>
          <a:prstGeom prst="rect">
            <a:avLst/>
          </a:prstGeom>
          <a:noFill/>
        </p:spPr>
      </p:pic>
      <p:pic>
        <p:nvPicPr>
          <p:cNvPr id="16" name="Picture 2" descr="F:\картинки\AE86100C-9298-4081-90D1-98C3A30F5D1F_cheerleader6-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0"/>
            <a:ext cx="3055957" cy="2500330"/>
          </a:xfrm>
          <a:prstGeom prst="rect">
            <a:avLst/>
          </a:prstGeom>
          <a:noFill/>
        </p:spPr>
      </p:pic>
      <p:pic>
        <p:nvPicPr>
          <p:cNvPr id="17" name="Picture 3" descr="F:\Новая папка\13948688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4786322"/>
            <a:ext cx="1857388" cy="171745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57224" y="0"/>
            <a:ext cx="7358063" cy="221457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InflateTo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Спортивне життя табору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щоранкова фіззарядка, щотижневі спортивні змагання з футболу, волейболу, ігри на свіжому повітрі, веселі старти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 descr="http://cs408328.vk.me/v408328000/10cd/xy90t8j5DuQ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258703">
            <a:off x="1" y="2714620"/>
            <a:ext cx="2643174" cy="17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cs408328.vk.me/v408328604/131c/VUWtSvbR3G4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844655"/>
            <a:ext cx="2755899" cy="201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F:\ТАБІР\Табір 2013\РАМКИ\1297236664_spring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D:\Учитель\Мои документы\фото\DSCN1811.JPG"/>
          <p:cNvPicPr>
            <a:picLocks noChangeAspect="1" noChangeArrowheads="1"/>
          </p:cNvPicPr>
          <p:nvPr/>
        </p:nvPicPr>
        <p:blipFill>
          <a:blip r:embed="rId3" cstate="print"/>
          <a:srcRect l="13583" r="14818"/>
          <a:stretch>
            <a:fillRect/>
          </a:stretch>
        </p:blipFill>
        <p:spPr bwMode="auto">
          <a:xfrm>
            <a:off x="6215074" y="1"/>
            <a:ext cx="3071834" cy="305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8" descr="D:\Учитель\Мои документы\фото\DSCN1814.JPG"/>
          <p:cNvPicPr>
            <a:picLocks noChangeAspect="1" noChangeArrowheads="1"/>
          </p:cNvPicPr>
          <p:nvPr/>
        </p:nvPicPr>
        <p:blipFill>
          <a:blip r:embed="rId4" cstate="print"/>
          <a:srcRect t="16459"/>
          <a:stretch>
            <a:fillRect/>
          </a:stretch>
        </p:blipFill>
        <p:spPr bwMode="auto">
          <a:xfrm rot="21101482">
            <a:off x="5354596" y="3751715"/>
            <a:ext cx="3643580" cy="228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D:\Учитель\Мои документы\фото\DSCN1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9109" y="891040"/>
            <a:ext cx="3286390" cy="24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10" descr="D:\Учитель\Мои документы\фото\IMAG0617.jpg"/>
          <p:cNvPicPr>
            <a:picLocks noChangeAspect="1" noChangeArrowheads="1"/>
          </p:cNvPicPr>
          <p:nvPr/>
        </p:nvPicPr>
        <p:blipFill>
          <a:blip r:embed="rId6" cstate="print"/>
          <a:srcRect l="3365" t="3292" r="13241"/>
          <a:stretch>
            <a:fillRect/>
          </a:stretch>
        </p:blipFill>
        <p:spPr bwMode="auto">
          <a:xfrm>
            <a:off x="0" y="0"/>
            <a:ext cx="3428992" cy="265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D:\Учитель\Мои документы\фото\DSCN1772.JPG"/>
          <p:cNvPicPr>
            <a:picLocks noChangeAspect="1" noChangeArrowheads="1"/>
          </p:cNvPicPr>
          <p:nvPr/>
        </p:nvPicPr>
        <p:blipFill>
          <a:blip r:embed="rId7" cstate="print"/>
          <a:srcRect r="20990" b="12765"/>
          <a:stretch>
            <a:fillRect/>
          </a:stretch>
        </p:blipFill>
        <p:spPr bwMode="auto">
          <a:xfrm>
            <a:off x="0" y="3500438"/>
            <a:ext cx="3214952" cy="26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2643182"/>
            <a:ext cx="8001056" cy="2500330"/>
          </a:xfrm>
          <a:prstGeom prst="rect">
            <a:avLst/>
          </a:prstGeom>
        </p:spPr>
        <p:txBody>
          <a:bodyPr wrap="square">
            <a:prstTxWarp prst="textCurveDown">
              <a:avLst>
                <a:gd name="adj" fmla="val 19371"/>
              </a:avLst>
            </a:prstTxWarp>
            <a:spAutoFit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Протягом табірної зміни діти відвідали  картинну галерею</a:t>
            </a:r>
          </a:p>
          <a:p>
            <a:pPr algn="ctr"/>
            <a:r>
              <a:rPr lang="uk-UA" dirty="0" smtClean="0"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дитячу бібліотеку</a:t>
            </a:r>
          </a:p>
          <a:p>
            <a:pPr algn="ctr"/>
            <a:endParaRPr lang="uk-UA" b="1" dirty="0" smtClean="0">
              <a:solidFill>
                <a:srgbClr val="FFFF00"/>
              </a:solidFill>
            </a:endParaRPr>
          </a:p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Picture 25" descr="D:\Учитель\Мои документы\фото\DSCN1816.JPG"/>
          <p:cNvPicPr>
            <a:picLocks noChangeAspect="1" noChangeArrowheads="1"/>
          </p:cNvPicPr>
          <p:nvPr/>
        </p:nvPicPr>
        <p:blipFill>
          <a:blip r:embed="rId8" cstate="print"/>
          <a:srcRect l="2703"/>
          <a:stretch>
            <a:fillRect/>
          </a:stretch>
        </p:blipFill>
        <p:spPr bwMode="auto">
          <a:xfrm>
            <a:off x="2857488" y="4429132"/>
            <a:ext cx="2571768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ТАБІР\Табір 2013\РАМКИ\1297236664_spring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2" descr="D:\Учитель\Мои документы\фото\IMAG0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1571612"/>
            <a:ext cx="2143108" cy="32146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19" descr="D:\Учитель\Мои документы\фото\IMAG063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311097">
            <a:off x="5214942" y="4143380"/>
            <a:ext cx="3757613" cy="2505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23" descr="D:\Учитель\Мои документы\фото\IMAG0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30305">
            <a:off x="2474204" y="3561947"/>
            <a:ext cx="2686043" cy="2505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http://cs307105.vk.me/v307105000/591c/Fud-4UmpVZQ.jpg"/>
          <p:cNvPicPr/>
          <p:nvPr/>
        </p:nvPicPr>
        <p:blipFill>
          <a:blip r:embed="rId6">
            <a:lum bright="10000"/>
          </a:blip>
          <a:srcRect l="29556"/>
          <a:stretch>
            <a:fillRect/>
          </a:stretch>
        </p:blipFill>
        <p:spPr bwMode="auto">
          <a:xfrm>
            <a:off x="6500826" y="714356"/>
            <a:ext cx="2970212" cy="3214710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s307105.vk.me/v307105000/596d/GanIh5NJPDw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642918"/>
            <a:ext cx="4470411" cy="27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43042" y="2571744"/>
            <a:ext cx="5786478" cy="1470550"/>
          </a:xfrm>
          <a:prstGeom prst="rect">
            <a:avLst/>
          </a:prstGeom>
        </p:spPr>
        <p:txBody>
          <a:bodyPr wrap="none">
            <a:prstTxWarp prst="textFadeLeft">
              <a:avLst>
                <a:gd name="adj" fmla="val 40758"/>
              </a:avLst>
            </a:prstTxWarp>
            <a:spAutoFit/>
          </a:bodyPr>
          <a:lstStyle/>
          <a:p>
            <a:pPr algn="ctr"/>
            <a:r>
              <a:rPr lang="uk-UA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 музею та пожежної частини</a:t>
            </a:r>
            <a:endParaRPr lang="ru-RU" dirty="0">
              <a:solidFill>
                <a:schemeClr val="tx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10303">
  <a:themeElements>
    <a:clrScheme name="Нарядная">
      <a:dk1>
        <a:srgbClr val="58006C"/>
      </a:dk1>
      <a:lt1>
        <a:srgbClr val="FFD965"/>
      </a:lt1>
      <a:dk2>
        <a:srgbClr val="4E005F"/>
      </a:dk2>
      <a:lt2>
        <a:srgbClr val="FFDDEA"/>
      </a:lt2>
      <a:accent1>
        <a:srgbClr val="E40059"/>
      </a:accent1>
      <a:accent2>
        <a:srgbClr val="DFF474"/>
      </a:accent2>
      <a:accent3>
        <a:srgbClr val="73D6FD"/>
      </a:accent3>
      <a:accent4>
        <a:srgbClr val="92D050"/>
      </a:accent4>
      <a:accent5>
        <a:srgbClr val="FFC000"/>
      </a:accent5>
      <a:accent6>
        <a:srgbClr val="FF1B97"/>
      </a:accent6>
      <a:hlink>
        <a:srgbClr val="72A0FF"/>
      </a:hlink>
      <a:folHlink>
        <a:srgbClr val="FF5597"/>
      </a:folHlink>
    </a:clrScheme>
    <a:fontScheme name="Нарядная">
      <a:majorFont>
        <a:latin typeface="Baltimore Nouveau"/>
        <a:ea typeface=""/>
        <a:cs typeface=""/>
      </a:majorFont>
      <a:minorFont>
        <a:latin typeface="Cleopatr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TS030010303</Template>
  <TotalTime>407</TotalTime>
  <Words>308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TS030010303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Літній профільний табір “ЕВРИКА”</dc:title>
  <dc:subject/>
  <dc:creator>Учитель</dc:creator>
  <cp:keywords/>
  <dc:description/>
  <cp:lastModifiedBy>Учитель</cp:lastModifiedBy>
  <cp:revision>54</cp:revision>
  <dcterms:created xsi:type="dcterms:W3CDTF">2012-06-18T11:40:37Z</dcterms:created>
  <dcterms:modified xsi:type="dcterms:W3CDTF">2013-11-28T11:00:15Z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TC030010303</vt:lpwstr>
  </property>
</Properties>
</file>