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2" r:id="rId3"/>
    <p:sldId id="437" r:id="rId4"/>
    <p:sldId id="331" r:id="rId5"/>
    <p:sldId id="332" r:id="rId6"/>
    <p:sldId id="429" r:id="rId7"/>
    <p:sldId id="404" r:id="rId8"/>
    <p:sldId id="326" r:id="rId9"/>
    <p:sldId id="387" r:id="rId10"/>
    <p:sldId id="338" r:id="rId11"/>
    <p:sldId id="339" r:id="rId12"/>
    <p:sldId id="436" r:id="rId13"/>
    <p:sldId id="363" r:id="rId14"/>
    <p:sldId id="343" r:id="rId15"/>
    <p:sldId id="283" r:id="rId16"/>
    <p:sldId id="420" r:id="rId17"/>
    <p:sldId id="349" r:id="rId18"/>
    <p:sldId id="300" r:id="rId19"/>
    <p:sldId id="299" r:id="rId20"/>
    <p:sldId id="43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87" autoAdjust="0"/>
    <p:restoredTop sz="95143" autoAdjust="0"/>
  </p:normalViewPr>
  <p:slideViewPr>
    <p:cSldViewPr>
      <p:cViewPr varScale="1">
        <p:scale>
          <a:sx n="42" d="100"/>
          <a:sy n="42" d="100"/>
        </p:scale>
        <p:origin x="-6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6EC42-16B8-4DE2-8C6D-B0F550E48E75}" type="datetimeFigureOut">
              <a:rPr lang="ru-RU" smtClean="0"/>
              <a:pPr/>
              <a:t>26.11.2013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22F67-526F-4B38-8D26-83BBAC05988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583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22F67-526F-4B38-8D26-83BBAC05988A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NKTEL_central_vxod"/>
          <p:cNvPicPr>
            <a:picLocks noChangeAspect="1" noChangeArrowheads="1"/>
          </p:cNvPicPr>
          <p:nvPr/>
        </p:nvPicPr>
        <p:blipFill>
          <a:blip r:embed="rId3" cstate="print"/>
          <a:srcRect b="11440"/>
          <a:stretch>
            <a:fillRect/>
          </a:stretch>
        </p:blipFill>
        <p:spPr bwMode="auto">
          <a:xfrm>
            <a:off x="1176036" y="1214422"/>
            <a:ext cx="7572428" cy="505982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8" name="Picture 12" descr="герб ліцею2"/>
          <p:cNvPicPr>
            <a:picLocks noChangeAspect="1" noChangeArrowheads="1"/>
          </p:cNvPicPr>
          <p:nvPr/>
        </p:nvPicPr>
        <p:blipFill>
          <a:blip r:embed="rId4" cstate="print"/>
          <a:srcRect t="7465" r="909" b="14299"/>
          <a:stretch>
            <a:fillRect/>
          </a:stretch>
        </p:blipFill>
        <p:spPr bwMode="auto">
          <a:xfrm>
            <a:off x="323528" y="4630592"/>
            <a:ext cx="2925538" cy="232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34" y="0"/>
            <a:ext cx="8286808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Новокаховський </a:t>
            </a:r>
          </a:p>
          <a:p>
            <a:pPr lvl="0" algn="ctr">
              <a:spcBef>
                <a:spcPct val="0"/>
              </a:spcBef>
              <a:defRPr/>
            </a:pP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техніко-економічний 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ліцей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00750" y="6000768"/>
            <a:ext cx="184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57224" y="1285860"/>
            <a:ext cx="3929090" cy="869947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  <a:t>Батьки </a:t>
            </a:r>
            <a:b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  <a:t>разом з нами </a:t>
            </a:r>
            <a:b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  <a:t>навіть на уроках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857232"/>
            <a:ext cx="3142917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F:\фото для конфер\самоврядування батьків 2013 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071810"/>
            <a:ext cx="3548582" cy="2661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786314" y="4000504"/>
            <a:ext cx="37273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Учнівське врядування так 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подобається всім, 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що його проводять 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ще раз, напередодні 8 Березня. 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фото для конфер\самоврядування батьків 2013 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214686"/>
            <a:ext cx="3595712" cy="2696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D:\Фото\ліцей ч3\Изображение 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142984"/>
            <a:ext cx="3714775" cy="2786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572000" y="1000108"/>
            <a:ext cx="4214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Розподіл ролей став 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традиційним: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на День самоврядування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 8 Березня  роль «вчителів» 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виконують батьки.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4290"/>
            <a:ext cx="3571900" cy="421484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14876" y="3357562"/>
            <a:ext cx="3667152" cy="2750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D:\Фото\ліцей ч2\Изображение 116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14414" y="642918"/>
            <a:ext cx="3357585" cy="2518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000628" y="857232"/>
            <a:ext cx="3429024" cy="2286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Постійно</a:t>
            </a:r>
            <a:r>
              <a:rPr kumimoji="0" lang="uk-UA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беремо участь в інтелектуальних конкурсах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1400156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492" y="642918"/>
            <a:ext cx="3547194" cy="2660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4" descr="D:\Фото\2013 рік\Тиждень математики, інформатики і астрономії\Изображение 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89735"/>
            <a:ext cx="3500462" cy="2625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 descr="D:\Фото\ліцей ч2\Изображение 4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71876"/>
            <a:ext cx="3524274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-2357486" y="1214422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785794"/>
            <a:ext cx="43577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</a:rPr>
              <a:t>Живемо активно: </a:t>
            </a:r>
            <a:b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</a:rPr>
              <a:t>конкурси, </a:t>
            </a:r>
            <a:b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</a:rPr>
              <a:t>змагання, </a:t>
            </a:r>
            <a:b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</a:rPr>
              <a:t>вікторини, </a:t>
            </a:r>
            <a:b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</a:rPr>
              <a:t>свята, КВК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28" y="1000108"/>
            <a:ext cx="3429024" cy="71438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  <a:t>Козацькі  </a:t>
            </a:r>
            <a:b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  <a:t>розваги та гра </a:t>
            </a:r>
            <a:r>
              <a:rPr lang="uk-UA" sz="3600" b="1" dirty="0" err="1" smtClean="0">
                <a:solidFill>
                  <a:srgbClr val="C00000"/>
                </a:solidFill>
                <a:latin typeface="Monotype Corsiva" pitchFamily="66" charset="0"/>
              </a:rPr>
              <a:t>“Джура”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cs405528.vk.me/v405528639/43e9/uw6vcGnZPJE.jpg"/>
          <p:cNvPicPr>
            <a:picLocks noChangeAspect="1" noChangeArrowheads="1"/>
          </p:cNvPicPr>
          <p:nvPr/>
        </p:nvPicPr>
        <p:blipFill>
          <a:blip r:embed="rId2" cstate="print"/>
          <a:srcRect r="6209"/>
          <a:stretch>
            <a:fillRect/>
          </a:stretch>
        </p:blipFill>
        <p:spPr bwMode="auto">
          <a:xfrm>
            <a:off x="1214414" y="1142984"/>
            <a:ext cx="3725360" cy="2646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D:\Фото\ліцей ч2\Изображение 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234066"/>
            <a:ext cx="3524274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620" y="1200552"/>
            <a:ext cx="4359428" cy="1724392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  <a:t>“Тато, мама, </a:t>
            </a:r>
            <a:b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  <a:t>я + </a:t>
            </a:r>
            <a:r>
              <a:rPr lang="uk-UA" sz="3600" b="1" dirty="0" err="1" smtClean="0">
                <a:solidFill>
                  <a:srgbClr val="C00000"/>
                </a:solidFill>
                <a:latin typeface="Monotype Corsiva" pitchFamily="66" charset="0"/>
              </a:rPr>
              <a:t>я</a:t>
            </a:r>
            <a: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  <a:t> – дружна </a:t>
            </a:r>
            <a:b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  <a:t>спортивна сім’я”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501090" y="5357826"/>
            <a:ext cx="185710" cy="7683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4" descr="D:\Фото\2013 рік\Родинне свято 2013 рік\Изображение 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984" y="3593536"/>
            <a:ext cx="342902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5" descr="D:\Фото\2013 рік\Родинне свято 2013 рік\Изображение 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729936"/>
            <a:ext cx="3214710" cy="2411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6" descr="D:\Фото\2013 рік\Родинне свято 2013 рік\Изображение 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5710" y="3633768"/>
            <a:ext cx="3375382" cy="2531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http://cs405528.vk.me/v405528639/4308/DKqqYMQBsbU.jpg"/>
          <p:cNvPicPr>
            <a:picLocks noChangeAspect="1" noChangeArrowheads="1"/>
          </p:cNvPicPr>
          <p:nvPr/>
        </p:nvPicPr>
        <p:blipFill>
          <a:blip r:embed="rId2" cstate="print"/>
          <a:srcRect r="5905"/>
          <a:stretch>
            <a:fillRect/>
          </a:stretch>
        </p:blipFill>
        <p:spPr bwMode="auto">
          <a:xfrm>
            <a:off x="500034" y="1723038"/>
            <a:ext cx="3933887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D:\Фото\ліцей ч2\Изображение 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75" y="3433940"/>
            <a:ext cx="3833839" cy="2875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357718" y="934849"/>
            <a:ext cx="457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Прекрасна можливість </a:t>
            </a:r>
          </a:p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об’єднання в єдине </a:t>
            </a:r>
          </a:p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ціле батьків, дітей і вчителів.</a:t>
            </a:r>
            <a:r>
              <a:rPr lang="uk-UA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Фото\ліцей ч2\Изображение 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00042"/>
            <a:ext cx="4000528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D:\Фото\ліцей ч2\Изображение 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429000"/>
            <a:ext cx="4000528" cy="3000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24288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Особливе місце в підготовці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 належить восьмим класам, 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430037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бо саме вони першого грудня 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стають членами 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родини ліцеїстів.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573456"/>
            <a:ext cx="32147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1 грудня </a:t>
            </a:r>
          </a:p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День народження ліцею</a:t>
            </a:r>
            <a:endParaRPr lang="ru-RU" sz="3200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D:\Фото\ліцей ч2\Изображение 5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500042"/>
            <a:ext cx="4143405" cy="3107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D:\Фото\ліцей ч2\Изображение 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429000"/>
            <a:ext cx="3857653" cy="2893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314" y="14287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До посвяти в ліцеїсти 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наймолодші члени родини НКТЕЛ 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повинні приготувати: гімн класу, 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емблему, девіз, прапор і атрибутику. 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0594" y="444324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Усі інші класи закладу 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уже це мають і з радістю спостерігають за новачками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 на святковій лінійці.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D:\Фото\ліцей ч2\Изображение 5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4095778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D:\Фото\ліцей ч2\Изображение 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03983"/>
            <a:ext cx="3976716" cy="2982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28662" y="4357694"/>
            <a:ext cx="34339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Ми шануємо свої традиції,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та щороку примножуємо їх.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178592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Monotype Corsiva" pitchFamily="66" charset="0"/>
              </a:rPr>
              <a:t>Ми живемо в  атмосфері 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Monotype Corsiva" pitchFamily="66" charset="0"/>
              </a:rPr>
              <a:t>затишку, добробуту, </a:t>
            </a:r>
          </a:p>
          <a:p>
            <a:pPr algn="ctr"/>
            <a:r>
              <a:rPr lang="uk-UA" sz="2000" b="1" dirty="0" err="1" smtClean="0">
                <a:solidFill>
                  <a:srgbClr val="C00000"/>
                </a:solidFill>
                <a:latin typeface="Monotype Corsiva" pitchFamily="66" charset="0"/>
              </a:rPr>
              <a:t>оваги</a:t>
            </a:r>
            <a:r>
              <a:rPr lang="uk-UA" sz="2000" b="1" dirty="0" smtClean="0">
                <a:solidFill>
                  <a:srgbClr val="C00000"/>
                </a:solidFill>
                <a:latin typeface="Monotype Corsiva" pitchFamily="66" charset="0"/>
              </a:rPr>
              <a:t> до себе та оточуючих. </a:t>
            </a:r>
            <a:endParaRPr lang="ru-RU" sz="2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Структура </a:t>
            </a:r>
            <a:r>
              <a:rPr lang="ru-RU" dirty="0" err="1" smtClean="0">
                <a:solidFill>
                  <a:srgbClr val="C00000"/>
                </a:solidFill>
                <a:latin typeface="Monotype Corsiva" pitchFamily="66" charset="0"/>
              </a:rPr>
              <a:t>учн</a:t>
            </a:r>
            <a:r>
              <a:rPr lang="uk-UA" dirty="0" err="1" smtClean="0">
                <a:solidFill>
                  <a:srgbClr val="C00000"/>
                </a:solidFill>
                <a:latin typeface="Monotype Corsiva" pitchFamily="66" charset="0"/>
              </a:rPr>
              <a:t>івського</a:t>
            </a:r>
            <a:r>
              <a:rPr lang="uk-UA" dirty="0" smtClean="0">
                <a:solidFill>
                  <a:srgbClr val="C00000"/>
                </a:solidFill>
                <a:latin typeface="Monotype Corsiva" pitchFamily="66" charset="0"/>
              </a:rPr>
              <a:t> самоврядування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428892" y="1603394"/>
            <a:ext cx="142876" cy="2811451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91202" name="Rectangle 66"/>
          <p:cNvSpPr>
            <a:spLocks noChangeArrowheads="1"/>
          </p:cNvSpPr>
          <p:nvPr/>
        </p:nvSpPr>
        <p:spPr bwMode="auto">
          <a:xfrm>
            <a:off x="1857420" y="-125410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1214" name="Rectangle 78"/>
          <p:cNvSpPr>
            <a:spLocks noChangeArrowheads="1"/>
          </p:cNvSpPr>
          <p:nvPr/>
        </p:nvSpPr>
        <p:spPr bwMode="auto">
          <a:xfrm>
            <a:off x="1857420" y="-79690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1240" name="AutoShape 104"/>
          <p:cNvSpPr>
            <a:spLocks noChangeArrowheads="1"/>
          </p:cNvSpPr>
          <p:nvPr/>
        </p:nvSpPr>
        <p:spPr bwMode="auto">
          <a:xfrm>
            <a:off x="2695586" y="1441473"/>
            <a:ext cx="3582987" cy="509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905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Куратори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міністерств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1239" name="AutoShape 103"/>
          <p:cNvSpPr>
            <a:spLocks noChangeArrowheads="1"/>
          </p:cNvSpPr>
          <p:nvPr/>
        </p:nvSpPr>
        <p:spPr bwMode="auto">
          <a:xfrm>
            <a:off x="2695586" y="2281261"/>
            <a:ext cx="3582987" cy="5095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905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Президент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ліцейської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держави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1238" name="AutoShape 102"/>
          <p:cNvSpPr>
            <a:spLocks noChangeArrowheads="1"/>
          </p:cNvSpPr>
          <p:nvPr/>
        </p:nvSpPr>
        <p:spPr bwMode="auto">
          <a:xfrm>
            <a:off x="2709873" y="3032148"/>
            <a:ext cx="3625850" cy="509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905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Голови міністерств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1237" name="AutoShape 101"/>
          <p:cNvSpPr>
            <a:spLocks noChangeArrowheads="1"/>
          </p:cNvSpPr>
          <p:nvPr/>
        </p:nvSpPr>
        <p:spPr bwMode="auto">
          <a:xfrm>
            <a:off x="1382723" y="6308748"/>
            <a:ext cx="6473825" cy="4778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Класні колективи ліцею</a:t>
            </a:r>
            <a:endParaRPr kumimoji="0" lang="uk-UA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1236" name="AutoShape 100"/>
          <p:cNvSpPr>
            <a:spLocks noChangeArrowheads="1"/>
          </p:cNvSpPr>
          <p:nvPr/>
        </p:nvSpPr>
        <p:spPr bwMode="auto">
          <a:xfrm>
            <a:off x="7000892" y="3857628"/>
            <a:ext cx="920750" cy="23574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Міністерство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здоров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'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я та спорту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1235" name="AutoShape 99"/>
          <p:cNvSpPr>
            <a:spLocks noChangeArrowheads="1"/>
          </p:cNvSpPr>
          <p:nvPr/>
        </p:nvSpPr>
        <p:spPr bwMode="auto">
          <a:xfrm>
            <a:off x="1382723" y="3859236"/>
            <a:ext cx="920750" cy="23574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Міністерство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милосердя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добрих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справ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1234" name="AutoShape 98"/>
          <p:cNvSpPr>
            <a:spLocks noChangeArrowheads="1"/>
          </p:cNvSpPr>
          <p:nvPr/>
        </p:nvSpPr>
        <p:spPr bwMode="auto">
          <a:xfrm>
            <a:off x="2452698" y="3859236"/>
            <a:ext cx="920750" cy="23574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Міністерство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преси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реклами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1233" name="AutoShape 97"/>
          <p:cNvSpPr>
            <a:spLocks noChangeArrowheads="1"/>
          </p:cNvSpPr>
          <p:nvPr/>
        </p:nvSpPr>
        <p:spPr bwMode="auto">
          <a:xfrm>
            <a:off x="3548073" y="3859236"/>
            <a:ext cx="920750" cy="23574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Міністерство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культури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відпочинку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1232" name="AutoShape 96"/>
          <p:cNvSpPr>
            <a:spLocks noChangeArrowheads="1"/>
          </p:cNvSpPr>
          <p:nvPr/>
        </p:nvSpPr>
        <p:spPr bwMode="auto">
          <a:xfrm>
            <a:off x="4675198" y="3859236"/>
            <a:ext cx="920750" cy="23574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Міністерство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дисципліни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порадку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1231" name="AutoShape 95"/>
          <p:cNvSpPr>
            <a:spLocks noChangeArrowheads="1"/>
          </p:cNvSpPr>
          <p:nvPr/>
        </p:nvSpPr>
        <p:spPr bwMode="auto">
          <a:xfrm>
            <a:off x="5803911" y="3859236"/>
            <a:ext cx="920750" cy="23574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Міністерство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освіти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та науки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1230" name="AutoShape 94"/>
          <p:cNvSpPr>
            <a:spLocks noChangeArrowheads="1"/>
          </p:cNvSpPr>
          <p:nvPr/>
        </p:nvSpPr>
        <p:spPr bwMode="auto">
          <a:xfrm>
            <a:off x="2717811" y="685823"/>
            <a:ext cx="3552825" cy="509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905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Рада ліцею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1229" name="AutoShape 93"/>
          <p:cNvSpPr>
            <a:spLocks noChangeShapeType="1"/>
          </p:cNvSpPr>
          <p:nvPr/>
        </p:nvSpPr>
        <p:spPr bwMode="auto">
          <a:xfrm>
            <a:off x="4538673" y="1143023"/>
            <a:ext cx="0" cy="3667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1228" name="AutoShape 92"/>
          <p:cNvSpPr>
            <a:spLocks noChangeShapeType="1"/>
          </p:cNvSpPr>
          <p:nvPr/>
        </p:nvSpPr>
        <p:spPr bwMode="auto">
          <a:xfrm>
            <a:off x="4538673" y="1949473"/>
            <a:ext cx="0" cy="3667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1227" name="AutoShape 91"/>
          <p:cNvSpPr>
            <a:spLocks noChangeShapeType="1"/>
          </p:cNvSpPr>
          <p:nvPr/>
        </p:nvSpPr>
        <p:spPr bwMode="auto">
          <a:xfrm>
            <a:off x="4538673" y="2733698"/>
            <a:ext cx="0" cy="384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1226" name="AutoShape 90"/>
          <p:cNvSpPr>
            <a:spLocks noChangeShapeType="1"/>
          </p:cNvSpPr>
          <p:nvPr/>
        </p:nvSpPr>
        <p:spPr bwMode="auto">
          <a:xfrm flipH="1">
            <a:off x="2097098" y="3522686"/>
            <a:ext cx="825500" cy="3667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1225" name="AutoShape 89"/>
          <p:cNvSpPr>
            <a:spLocks noChangeShapeType="1"/>
          </p:cNvSpPr>
          <p:nvPr/>
        </p:nvSpPr>
        <p:spPr bwMode="auto">
          <a:xfrm flipH="1">
            <a:off x="2922598" y="3522686"/>
            <a:ext cx="452438" cy="3667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1224" name="AutoShape 88"/>
          <p:cNvSpPr>
            <a:spLocks noChangeShapeType="1"/>
          </p:cNvSpPr>
          <p:nvPr/>
        </p:nvSpPr>
        <p:spPr bwMode="auto">
          <a:xfrm flipH="1">
            <a:off x="4025911" y="3471886"/>
            <a:ext cx="239712" cy="4175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1223" name="AutoShape 87"/>
          <p:cNvSpPr>
            <a:spLocks noChangeShapeType="1"/>
          </p:cNvSpPr>
          <p:nvPr/>
        </p:nvSpPr>
        <p:spPr bwMode="auto">
          <a:xfrm>
            <a:off x="4954598" y="3471886"/>
            <a:ext cx="207963" cy="387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1222" name="AutoShape 86"/>
          <p:cNvSpPr>
            <a:spLocks noChangeShapeType="1"/>
          </p:cNvSpPr>
          <p:nvPr/>
        </p:nvSpPr>
        <p:spPr bwMode="auto">
          <a:xfrm>
            <a:off x="1906598" y="6062686"/>
            <a:ext cx="0" cy="3667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1221" name="AutoShape 85"/>
          <p:cNvSpPr>
            <a:spLocks noChangeShapeType="1"/>
          </p:cNvSpPr>
          <p:nvPr/>
        </p:nvSpPr>
        <p:spPr bwMode="auto">
          <a:xfrm>
            <a:off x="6350011" y="3471886"/>
            <a:ext cx="720725" cy="4175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1220" name="AutoShape 84"/>
          <p:cNvSpPr>
            <a:spLocks noChangeShapeType="1"/>
          </p:cNvSpPr>
          <p:nvPr/>
        </p:nvSpPr>
        <p:spPr bwMode="auto">
          <a:xfrm>
            <a:off x="5903923" y="3522686"/>
            <a:ext cx="319088" cy="3857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1219" name="AutoShape 83"/>
          <p:cNvSpPr>
            <a:spLocks noChangeShapeType="1"/>
          </p:cNvSpPr>
          <p:nvPr/>
        </p:nvSpPr>
        <p:spPr bwMode="auto">
          <a:xfrm>
            <a:off x="2921011" y="6062686"/>
            <a:ext cx="0" cy="3667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1218" name="AutoShape 82"/>
          <p:cNvSpPr>
            <a:spLocks noChangeShapeType="1"/>
          </p:cNvSpPr>
          <p:nvPr/>
        </p:nvSpPr>
        <p:spPr bwMode="auto">
          <a:xfrm>
            <a:off x="4024323" y="6062686"/>
            <a:ext cx="0" cy="3667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1217" name="AutoShape 81"/>
          <p:cNvSpPr>
            <a:spLocks noChangeShapeType="1"/>
          </p:cNvSpPr>
          <p:nvPr/>
        </p:nvSpPr>
        <p:spPr bwMode="auto">
          <a:xfrm>
            <a:off x="5095886" y="6080148"/>
            <a:ext cx="0" cy="3667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1216" name="AutoShape 80"/>
          <p:cNvSpPr>
            <a:spLocks noChangeShapeType="1"/>
          </p:cNvSpPr>
          <p:nvPr/>
        </p:nvSpPr>
        <p:spPr bwMode="auto">
          <a:xfrm>
            <a:off x="6350011" y="6062686"/>
            <a:ext cx="0" cy="3667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1215" name="AutoShape 79"/>
          <p:cNvSpPr>
            <a:spLocks noChangeShapeType="1"/>
          </p:cNvSpPr>
          <p:nvPr/>
        </p:nvSpPr>
        <p:spPr bwMode="auto">
          <a:xfrm>
            <a:off x="7370773" y="6076973"/>
            <a:ext cx="0" cy="3667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1241" name="Rectangle 105"/>
          <p:cNvSpPr>
            <a:spLocks noChangeArrowheads="1"/>
          </p:cNvSpPr>
          <p:nvPr/>
        </p:nvSpPr>
        <p:spPr bwMode="auto">
          <a:xfrm>
            <a:off x="1500198" y="-125410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1253" name="Rectangle 117"/>
          <p:cNvSpPr>
            <a:spLocks noChangeArrowheads="1"/>
          </p:cNvSpPr>
          <p:nvPr/>
        </p:nvSpPr>
        <p:spPr bwMode="auto">
          <a:xfrm>
            <a:off x="1500198" y="-79690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214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3643314"/>
            <a:ext cx="2614602" cy="248284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6866" name="Picture 2" descr="C:\Documents and Settings\Учитель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285728"/>
            <a:ext cx="9536234" cy="635798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785918" y="2502282"/>
            <a:ext cx="5929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FF00"/>
                </a:solidFill>
                <a:latin typeface="Monotype Corsiva" pitchFamily="66" charset="0"/>
              </a:rPr>
              <a:t>Завітайте до ліцею!</a:t>
            </a:r>
          </a:p>
          <a:p>
            <a:pPr algn="ctr"/>
            <a:r>
              <a:rPr lang="uk-UA" sz="4800" b="1" dirty="0" smtClean="0">
                <a:solidFill>
                  <a:srgbClr val="FFFF00"/>
                </a:solidFill>
                <a:latin typeface="Monotype Corsiva" pitchFamily="66" charset="0"/>
              </a:rPr>
              <a:t>Завжди раді вам!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6" name="Picture 12" descr="герб ліцею2"/>
          <p:cNvPicPr>
            <a:picLocks noChangeAspect="1" noChangeArrowheads="1"/>
          </p:cNvPicPr>
          <p:nvPr/>
        </p:nvPicPr>
        <p:blipFill>
          <a:blip r:embed="rId3" cstate="print"/>
          <a:srcRect t="7465" r="909" b="14299"/>
          <a:stretch>
            <a:fillRect/>
          </a:stretch>
        </p:blipFill>
        <p:spPr bwMode="auto">
          <a:xfrm>
            <a:off x="467544" y="3961213"/>
            <a:ext cx="2952328" cy="2348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85852" y="785794"/>
            <a:ext cx="6929486" cy="4714908"/>
          </a:xfrm>
        </p:spPr>
        <p:txBody>
          <a:bodyPr>
            <a:normAutofit fontScale="90000"/>
          </a:bodyPr>
          <a:lstStyle/>
          <a:p>
            <a:pPr lvl="0"/>
            <a:r>
              <a:rPr lang="uk-UA" sz="4000" b="1" dirty="0" smtClean="0">
                <a:solidFill>
                  <a:srgbClr val="C00000"/>
                </a:solidFill>
                <a:latin typeface="Monotype Corsiva" pitchFamily="66" charset="0"/>
              </a:rPr>
              <a:t>Основні завдання органів учнівського самоврядування:</a:t>
            </a:r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</a:rPr>
              <a:t>- забезпечення і захист прав та інтересів учнів;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</a:rPr>
              <a:t>- забезпечення виконання ними своїх обов’язків;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</a:rPr>
              <a:t>- сприяння навчальній та творчій діяльності;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</a:rPr>
              <a:t>- створення різноманітних учнівських гуртків, </a:t>
            </a:r>
            <a:b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</a:rPr>
              <a:t>клубів за інтересами.</a:t>
            </a: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28728" y="5929330"/>
            <a:ext cx="1714512" cy="285752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5" name="Picture 12" descr="герб ліцею2"/>
          <p:cNvPicPr>
            <a:picLocks noChangeAspect="1" noChangeArrowheads="1"/>
          </p:cNvPicPr>
          <p:nvPr/>
        </p:nvPicPr>
        <p:blipFill>
          <a:blip r:embed="rId2" cstate="print"/>
          <a:srcRect t="7465" r="909" b="14299"/>
          <a:stretch>
            <a:fillRect/>
          </a:stretch>
        </p:blipFill>
        <p:spPr bwMode="auto">
          <a:xfrm>
            <a:off x="3500430" y="4357694"/>
            <a:ext cx="2143140" cy="1704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85852" y="357166"/>
            <a:ext cx="6929486" cy="1285884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0000"/>
                </a:solidFill>
                <a:latin typeface="Arial Black" pitchFamily="34" charset="0"/>
              </a:rPr>
              <a:t>1 вересня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Гра </a:t>
            </a:r>
            <a:r>
              <a:rPr lang="uk-UA" sz="3600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“Подорож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 у країну </a:t>
            </a:r>
            <a:r>
              <a:rPr lang="uk-UA" sz="3600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знань”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28728" y="485776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http://cs303110.vk.me/v303110604/3330/pRunYflgb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928802"/>
            <a:ext cx="3643338" cy="273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http://cs306600.vk.me/v306600861/12fe/BeBaW2TWo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429000"/>
            <a:ext cx="342902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929190" y="1643050"/>
            <a:ext cx="3500462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  <a:cs typeface="Arial" pitchFamily="34" charset="0"/>
              </a:rPr>
              <a:t>Після офіційної лінійки кожному класу видається маршрутний лист, за яким учні відвідують предметні станції і виконують різні завдання.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s306600.vk.me/v306600861/12da/rXgbCvHGw3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3333773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http://cs306600.vk.me/v306600861/1292/tqrm-rJM9z4.jpg"/>
          <p:cNvPicPr>
            <a:picLocks noChangeAspect="1" noChangeArrowheads="1"/>
          </p:cNvPicPr>
          <p:nvPr/>
        </p:nvPicPr>
        <p:blipFill>
          <a:blip r:embed="rId3" cstate="print">
            <a:lum bright="30000" contrast="30000"/>
          </a:blip>
          <a:srcRect/>
          <a:stretch>
            <a:fillRect/>
          </a:stretch>
        </p:blipFill>
        <p:spPr bwMode="auto">
          <a:xfrm>
            <a:off x="4881564" y="1357298"/>
            <a:ext cx="3333774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http://cs303110.vk.me/v303110604/3378/86EnI9JLxz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982644"/>
            <a:ext cx="3357586" cy="2518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428596" y="3429000"/>
            <a:ext cx="4286280" cy="128588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uk-UA" sz="2000" b="1" dirty="0" smtClean="0">
                <a:solidFill>
                  <a:srgbClr val="C00000"/>
                </a:solidFill>
                <a:latin typeface="Monotype Corsiva" pitchFamily="66" charset="0"/>
              </a:rPr>
              <a:t>Завершується гра визначенням переможців та винагородою для кожного класу у вигляді торту.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362530"/>
            <a:ext cx="49292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Monotype Corsiva" pitchFamily="66" charset="0"/>
              </a:rPr>
              <a:t>Звичайна лінійка 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Monotype Corsiva" pitchFamily="66" charset="0"/>
              </a:rPr>
              <a:t>        Першого дзвоника перетворюється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Monotype Corsiva" pitchFamily="66" charset="0"/>
              </a:rPr>
              <a:t>     у захоплююче дійство</a:t>
            </a:r>
            <a:r>
              <a:rPr lang="uk-UA" sz="2000" dirty="0" smtClean="0">
                <a:solidFill>
                  <a:srgbClr val="C00000"/>
                </a:solidFill>
                <a:latin typeface="Comic Sans MS" pitchFamily="66" charset="0"/>
              </a:rPr>
              <a:t>.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14512" y="4985105"/>
            <a:ext cx="3143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Monotype Corsiva" pitchFamily="66" charset="0"/>
              </a:rPr>
              <a:t>До речі ця традиція 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Monotype Corsiva" pitchFamily="66" charset="0"/>
              </a:rPr>
              <a:t>живе з дня 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Monotype Corsiva" pitchFamily="66" charset="0"/>
              </a:rPr>
              <a:t>заснування ліцею. 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000108"/>
            <a:ext cx="3571900" cy="2000264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  <a:latin typeface="Monotype Corsiva" pitchFamily="66" charset="0"/>
              </a:rPr>
              <a:t>Дводенний </a:t>
            </a:r>
            <a:br>
              <a:rPr lang="uk-UA" sz="3600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3600" b="1" i="1" dirty="0" smtClean="0">
                <a:solidFill>
                  <a:srgbClr val="C00000"/>
                </a:solidFill>
                <a:latin typeface="Monotype Corsiva" pitchFamily="66" charset="0"/>
              </a:rPr>
              <a:t>туристичний </a:t>
            </a:r>
            <a:br>
              <a:rPr lang="uk-UA" sz="3600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3600" b="1" i="1" dirty="0" smtClean="0">
                <a:solidFill>
                  <a:srgbClr val="C00000"/>
                </a:solidFill>
                <a:latin typeface="Monotype Corsiva" pitchFamily="66" charset="0"/>
              </a:rPr>
              <a:t>похід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" name="Picture 8" descr="SAM_16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213657"/>
            <a:ext cx="3429024" cy="2572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g4s3OXJrHAI"/>
          <p:cNvPicPr>
            <a:picLocks noChangeAspect="1" noChangeArrowheads="1"/>
          </p:cNvPicPr>
          <p:nvPr/>
        </p:nvPicPr>
        <p:blipFill>
          <a:blip r:embed="rId3" cstate="print"/>
          <a:srcRect l="1952" r="2391"/>
          <a:stretch>
            <a:fillRect/>
          </a:stretch>
        </p:blipFill>
        <p:spPr bwMode="auto">
          <a:xfrm>
            <a:off x="4714876" y="642918"/>
            <a:ext cx="3614950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3"/>
          <p:cNvSpPr txBox="1">
            <a:spLocks noGrp="1"/>
          </p:cNvSpPr>
          <p:nvPr>
            <p:ph type="subTitle" idx="1"/>
          </p:nvPr>
        </p:nvSpPr>
        <p:spPr>
          <a:xfrm>
            <a:off x="4786314" y="3929066"/>
            <a:ext cx="3857652" cy="1495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Доброю традицією нашого навчального закладу став дводенний похід на початку вересня, у якому беруть участь діти, їх батьки, вчителі та випускники різних років.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s408328.vk.me/v408328604/131d/TbipaOqlf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714356"/>
            <a:ext cx="3333773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IMG_32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642323"/>
            <a:ext cx="3429024" cy="2572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9" descr="B8yn8K_xM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714752"/>
            <a:ext cx="3596272" cy="2579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42910" y="3643314"/>
            <a:ext cx="4214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Різноманітна програма дозвілля: спортивні змагання, </a:t>
            </a:r>
          </a:p>
          <a:p>
            <a:pPr lvl="0" algn="ctr">
              <a:spcBef>
                <a:spcPct val="0"/>
              </a:spcBef>
              <a:defRPr/>
            </a:pPr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 конкурс соусів до </a:t>
            </a:r>
            <a:r>
              <a:rPr lang="uk-UA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загальноліцейської</a:t>
            </a:r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 каші, дискотека та інсценування пісні.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85782"/>
            <a:ext cx="7772400" cy="88583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  <a:t>   Учнівське врядування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24833"/>
            <a:ext cx="3357683" cy="2518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D:\Фото\ліцей ч2\Изображение 12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72066" y="1571612"/>
            <a:ext cx="342902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571604" y="4286256"/>
            <a:ext cx="65008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</a:rPr>
              <a:t>Жовтень починається з </a:t>
            </a:r>
          </a:p>
          <a:p>
            <a:pPr lvl="0" algn="ctr"/>
            <a: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</a:rPr>
              <a:t>ще однієї справи для</a:t>
            </a:r>
          </a:p>
          <a:p>
            <a:pPr lvl="0" algn="ctr"/>
            <a: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</a:rPr>
              <a:t> учнівського врядування – Дня вчителя.</a:t>
            </a:r>
            <a:r>
              <a:rPr lang="uk-UA" sz="28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Фото\ліцей ч2\Изображение 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714356"/>
            <a:ext cx="342902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b="3652"/>
          <a:stretch>
            <a:fillRect/>
          </a:stretch>
        </p:blipFill>
        <p:spPr bwMode="auto">
          <a:xfrm>
            <a:off x="714348" y="736568"/>
            <a:ext cx="3429024" cy="2478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4853" y="3786602"/>
            <a:ext cx="3237609" cy="2428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14348" y="3571876"/>
            <a:ext cx="4572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Дуже цікавим є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  учнівське врядування, 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коли кожен </a:t>
            </a:r>
          </a:p>
          <a:p>
            <a:pPr algn="ctr"/>
            <a:r>
              <a:rPr lang="uk-UA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одинадцятикласник</a:t>
            </a:r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може відчути себе вчителем, 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і навіть директором.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351</Words>
  <Application>Microsoft Office PowerPoint</Application>
  <PresentationFormat>Экран (4:3)</PresentationFormat>
  <Paragraphs>84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Структура учнівського самоврядування  </vt:lpstr>
      <vt:lpstr>Основні завдання органів учнівського самоврядування:  - забезпечення і захист прав та інтересів учнів; - забезпечення виконання ними своїх обов’язків; - сприяння навчальній та творчій діяльності; - створення різноманітних учнівських гуртків,  клубів за інтересами. </vt:lpstr>
      <vt:lpstr>1 вересня Гра “Подорож  у країну знань”</vt:lpstr>
      <vt:lpstr>Слайд 5</vt:lpstr>
      <vt:lpstr>Дводенний  туристичний  похід</vt:lpstr>
      <vt:lpstr>Слайд 7</vt:lpstr>
      <vt:lpstr>   Учнівське врядування</vt:lpstr>
      <vt:lpstr>Слайд 9</vt:lpstr>
      <vt:lpstr>Батьки  разом з нами  навіть на уроках</vt:lpstr>
      <vt:lpstr>Слайд 11</vt:lpstr>
      <vt:lpstr> </vt:lpstr>
      <vt:lpstr>Слайд 13</vt:lpstr>
      <vt:lpstr>Козацькі   розваги та гра “Джура”</vt:lpstr>
      <vt:lpstr>“Тато, мама,  я + я – дружна  спортивна сім’я”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Учитель</cp:lastModifiedBy>
  <cp:revision>162</cp:revision>
  <dcterms:created xsi:type="dcterms:W3CDTF">2013-08-18T05:10:05Z</dcterms:created>
  <dcterms:modified xsi:type="dcterms:W3CDTF">2013-11-26T09:31:41Z</dcterms:modified>
</cp:coreProperties>
</file>